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8"/>
  </p:notesMasterIdLst>
  <p:sldIdLst>
    <p:sldId id="260" r:id="rId5"/>
    <p:sldId id="3449" r:id="rId6"/>
    <p:sldId id="3485" r:id="rId7"/>
    <p:sldId id="1625" r:id="rId8"/>
    <p:sldId id="1366" r:id="rId9"/>
    <p:sldId id="1061" r:id="rId10"/>
    <p:sldId id="3584" r:id="rId11"/>
    <p:sldId id="3583" r:id="rId12"/>
    <p:sldId id="3450" r:id="rId13"/>
    <p:sldId id="3451" r:id="rId14"/>
    <p:sldId id="3555" r:id="rId15"/>
    <p:sldId id="1648" r:id="rId16"/>
    <p:sldId id="3454" r:id="rId17"/>
    <p:sldId id="3588" r:id="rId18"/>
    <p:sldId id="3589" r:id="rId19"/>
    <p:sldId id="3590" r:id="rId20"/>
    <p:sldId id="3592" r:id="rId21"/>
    <p:sldId id="3593" r:id="rId22"/>
    <p:sldId id="3594" r:id="rId23"/>
    <p:sldId id="3595" r:id="rId24"/>
    <p:sldId id="3596" r:id="rId25"/>
    <p:sldId id="3599" r:id="rId26"/>
    <p:sldId id="3597" r:id="rId27"/>
    <p:sldId id="3603" r:id="rId28"/>
    <p:sldId id="3601" r:id="rId29"/>
    <p:sldId id="3602" r:id="rId30"/>
    <p:sldId id="3561" r:id="rId31"/>
    <p:sldId id="3600" r:id="rId32"/>
    <p:sldId id="3598" r:id="rId33"/>
    <p:sldId id="3604" r:id="rId34"/>
    <p:sldId id="3605" r:id="rId35"/>
    <p:sldId id="3514" r:id="rId36"/>
    <p:sldId id="3606" r:id="rId37"/>
    <p:sldId id="3607" r:id="rId38"/>
    <p:sldId id="3608" r:id="rId39"/>
    <p:sldId id="3609" r:id="rId40"/>
    <p:sldId id="3610" r:id="rId41"/>
    <p:sldId id="3611" r:id="rId42"/>
    <p:sldId id="3612" r:id="rId43"/>
    <p:sldId id="3613" r:id="rId44"/>
    <p:sldId id="3585" r:id="rId45"/>
    <p:sldId id="1428" r:id="rId46"/>
    <p:sldId id="1481" r:id="rId47"/>
    <p:sldId id="1480" r:id="rId48"/>
    <p:sldId id="1447" r:id="rId49"/>
    <p:sldId id="1482" r:id="rId50"/>
    <p:sldId id="1445" r:id="rId51"/>
    <p:sldId id="3587" r:id="rId52"/>
    <p:sldId id="3578" r:id="rId53"/>
    <p:sldId id="3586" r:id="rId54"/>
    <p:sldId id="3579" r:id="rId55"/>
    <p:sldId id="3581" r:id="rId56"/>
    <p:sldId id="1548" r:id="rId5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D07"/>
    <a:srgbClr val="63D6B4"/>
    <a:srgbClr val="EF9A45"/>
    <a:srgbClr val="E55A05"/>
    <a:srgbClr val="009999"/>
    <a:srgbClr val="00C8CA"/>
    <a:srgbClr val="ECB448"/>
    <a:srgbClr val="5269AE"/>
    <a:srgbClr val="84FFC7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98DFC3-DFC2-4F61-8E86-A80D82C8C11D}" v="415" dt="2022-09-02T17:56:31.1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08" autoAdjust="0"/>
    <p:restoredTop sz="95970"/>
  </p:normalViewPr>
  <p:slideViewPr>
    <p:cSldViewPr snapToGrid="0" snapToObjects="1">
      <p:cViewPr varScale="1">
        <p:scale>
          <a:sx n="111" d="100"/>
          <a:sy n="111" d="100"/>
        </p:scale>
        <p:origin x="2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71D217-C3DA-4B94-A018-DEA5250A27DA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A558FF3-F675-4D20-86FD-823E8F7F2141}">
      <dgm:prSet phldrT="[Texto]" custT="1"/>
      <dgm:spPr/>
      <dgm:t>
        <a:bodyPr/>
        <a:lstStyle/>
        <a:p>
          <a:r>
            <a:rPr lang="es-CO" sz="3200" b="1" dirty="0">
              <a:solidFill>
                <a:schemeClr val="accent1"/>
              </a:solidFill>
            </a:rPr>
            <a:t>-0.4</a:t>
          </a:r>
        </a:p>
      </dgm:t>
    </dgm:pt>
    <dgm:pt modelId="{DAA69755-91C4-48B8-A429-6B0BAC055CCF}" type="parTrans" cxnId="{2EDA819F-E1D5-4582-AFE1-D68497EE3E09}">
      <dgm:prSet/>
      <dgm:spPr/>
      <dgm:t>
        <a:bodyPr/>
        <a:lstStyle/>
        <a:p>
          <a:endParaRPr lang="es-CO"/>
        </a:p>
      </dgm:t>
    </dgm:pt>
    <dgm:pt modelId="{23553E33-1A13-44CC-BC58-38D2FD41A97D}" type="sibTrans" cxnId="{2EDA819F-E1D5-4582-AFE1-D68497EE3E09}">
      <dgm:prSet/>
      <dgm:spPr/>
      <dgm:t>
        <a:bodyPr/>
        <a:lstStyle/>
        <a:p>
          <a:endParaRPr lang="es-CO"/>
        </a:p>
      </dgm:t>
    </dgm:pt>
    <dgm:pt modelId="{A494DFF3-D550-4C97-B6B6-C191AE156484}">
      <dgm:prSet phldrT="[Texto]" custT="1"/>
      <dgm:spPr/>
      <dgm:t>
        <a:bodyPr/>
        <a:lstStyle/>
        <a:p>
          <a:r>
            <a:rPr lang="es-CO" sz="3200" b="1" dirty="0"/>
            <a:t>   </a:t>
          </a:r>
          <a:r>
            <a:rPr lang="es-CO" sz="3200" b="1" dirty="0">
              <a:solidFill>
                <a:schemeClr val="accent1"/>
              </a:solidFill>
            </a:rPr>
            <a:t>-0.1</a:t>
          </a:r>
        </a:p>
      </dgm:t>
    </dgm:pt>
    <dgm:pt modelId="{5E4A88C3-D6FF-4128-BDAE-B103EC240532}" type="parTrans" cxnId="{EAC49833-E784-464B-803B-5EA611C98D96}">
      <dgm:prSet/>
      <dgm:spPr/>
      <dgm:t>
        <a:bodyPr/>
        <a:lstStyle/>
        <a:p>
          <a:endParaRPr lang="es-CO"/>
        </a:p>
      </dgm:t>
    </dgm:pt>
    <dgm:pt modelId="{B6949B15-74BC-49C8-B54E-4376341E9340}" type="sibTrans" cxnId="{EAC49833-E784-464B-803B-5EA611C98D96}">
      <dgm:prSet/>
      <dgm:spPr/>
      <dgm:t>
        <a:bodyPr/>
        <a:lstStyle/>
        <a:p>
          <a:endParaRPr lang="es-CO"/>
        </a:p>
      </dgm:t>
    </dgm:pt>
    <dgm:pt modelId="{28C1B72A-A6F0-4414-8129-52639550A8A0}" type="pres">
      <dgm:prSet presAssocID="{9F71D217-C3DA-4B94-A018-DEA5250A27DA}" presName="Name0" presStyleCnt="0">
        <dgm:presLayoutVars>
          <dgm:dir/>
          <dgm:resizeHandles val="exact"/>
        </dgm:presLayoutVars>
      </dgm:prSet>
      <dgm:spPr/>
    </dgm:pt>
    <dgm:pt modelId="{3BD5C503-2074-4209-87D8-96B7D1FAAD0D}" type="pres">
      <dgm:prSet presAssocID="{1A558FF3-F675-4D20-86FD-823E8F7F2141}" presName="Name5" presStyleLbl="vennNode1" presStyleIdx="0" presStyleCnt="2" custScaleX="37825" custScaleY="35450" custLinFactNeighborX="10286" custLinFactNeighborY="-1026">
        <dgm:presLayoutVars>
          <dgm:bulletEnabled val="1"/>
        </dgm:presLayoutVars>
      </dgm:prSet>
      <dgm:spPr/>
    </dgm:pt>
    <dgm:pt modelId="{4748729F-6D18-4302-AE1B-2A073FBB1083}" type="pres">
      <dgm:prSet presAssocID="{23553E33-1A13-44CC-BC58-38D2FD41A97D}" presName="space" presStyleCnt="0"/>
      <dgm:spPr/>
    </dgm:pt>
    <dgm:pt modelId="{34E33E32-14F9-4B84-9DE8-F95BD62F8A9C}" type="pres">
      <dgm:prSet presAssocID="{A494DFF3-D550-4C97-B6B6-C191AE156484}" presName="Name5" presStyleLbl="vennNode1" presStyleIdx="1" presStyleCnt="2" custScaleX="38273" custScaleY="34470" custLinFactNeighborX="43650" custLinFactNeighborY="-1026">
        <dgm:presLayoutVars>
          <dgm:bulletEnabled val="1"/>
        </dgm:presLayoutVars>
      </dgm:prSet>
      <dgm:spPr/>
    </dgm:pt>
  </dgm:ptLst>
  <dgm:cxnLst>
    <dgm:cxn modelId="{3A35BA31-F0E5-4FEF-90C9-2404147C1F37}" type="presOf" srcId="{1A558FF3-F675-4D20-86FD-823E8F7F2141}" destId="{3BD5C503-2074-4209-87D8-96B7D1FAAD0D}" srcOrd="0" destOrd="0" presId="urn:microsoft.com/office/officeart/2005/8/layout/venn3"/>
    <dgm:cxn modelId="{EAC49833-E784-464B-803B-5EA611C98D96}" srcId="{9F71D217-C3DA-4B94-A018-DEA5250A27DA}" destId="{A494DFF3-D550-4C97-B6B6-C191AE156484}" srcOrd="1" destOrd="0" parTransId="{5E4A88C3-D6FF-4128-BDAE-B103EC240532}" sibTransId="{B6949B15-74BC-49C8-B54E-4376341E9340}"/>
    <dgm:cxn modelId="{5403843F-98AB-4CAF-B56A-26A656DC5BBD}" type="presOf" srcId="{A494DFF3-D550-4C97-B6B6-C191AE156484}" destId="{34E33E32-14F9-4B84-9DE8-F95BD62F8A9C}" srcOrd="0" destOrd="0" presId="urn:microsoft.com/office/officeart/2005/8/layout/venn3"/>
    <dgm:cxn modelId="{8A0B658D-FB5F-4533-8AC2-FAD9FEE55E14}" type="presOf" srcId="{9F71D217-C3DA-4B94-A018-DEA5250A27DA}" destId="{28C1B72A-A6F0-4414-8129-52639550A8A0}" srcOrd="0" destOrd="0" presId="urn:microsoft.com/office/officeart/2005/8/layout/venn3"/>
    <dgm:cxn modelId="{2EDA819F-E1D5-4582-AFE1-D68497EE3E09}" srcId="{9F71D217-C3DA-4B94-A018-DEA5250A27DA}" destId="{1A558FF3-F675-4D20-86FD-823E8F7F2141}" srcOrd="0" destOrd="0" parTransId="{DAA69755-91C4-48B8-A429-6B0BAC055CCF}" sibTransId="{23553E33-1A13-44CC-BC58-38D2FD41A97D}"/>
    <dgm:cxn modelId="{486FC7B2-6F8C-47FC-B29C-3621A8216733}" type="presParOf" srcId="{28C1B72A-A6F0-4414-8129-52639550A8A0}" destId="{3BD5C503-2074-4209-87D8-96B7D1FAAD0D}" srcOrd="0" destOrd="0" presId="urn:microsoft.com/office/officeart/2005/8/layout/venn3"/>
    <dgm:cxn modelId="{77D437A4-2FFA-4161-8DDB-A1AEB6931F40}" type="presParOf" srcId="{28C1B72A-A6F0-4414-8129-52639550A8A0}" destId="{4748729F-6D18-4302-AE1B-2A073FBB1083}" srcOrd="1" destOrd="0" presId="urn:microsoft.com/office/officeart/2005/8/layout/venn3"/>
    <dgm:cxn modelId="{6D4391B2-D6C4-4974-8A24-D97DDC130EC8}" type="presParOf" srcId="{28C1B72A-A6F0-4414-8129-52639550A8A0}" destId="{34E33E32-14F9-4B84-9DE8-F95BD62F8A9C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5C503-2074-4209-87D8-96B7D1FAAD0D}">
      <dsp:nvSpPr>
        <dsp:cNvPr id="0" name=""/>
        <dsp:cNvSpPr/>
      </dsp:nvSpPr>
      <dsp:spPr>
        <a:xfrm>
          <a:off x="1945903" y="1018942"/>
          <a:ext cx="3065777" cy="28732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6054" tIns="40640" rIns="44605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b="1" kern="1200" dirty="0">
              <a:solidFill>
                <a:schemeClr val="accent1"/>
              </a:solidFill>
            </a:rPr>
            <a:t>-0.4</a:t>
          </a:r>
        </a:p>
      </dsp:txBody>
      <dsp:txXfrm>
        <a:off x="2394876" y="1439724"/>
        <a:ext cx="2167831" cy="2031715"/>
      </dsp:txXfrm>
    </dsp:sp>
    <dsp:sp modelId="{34E33E32-14F9-4B84-9DE8-F95BD62F8A9C}">
      <dsp:nvSpPr>
        <dsp:cNvPr id="0" name=""/>
        <dsp:cNvSpPr/>
      </dsp:nvSpPr>
      <dsp:spPr>
        <a:xfrm>
          <a:off x="3931489" y="1058657"/>
          <a:ext cx="3102088" cy="27938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6054" tIns="40640" rIns="44605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b="1" kern="1200" dirty="0"/>
            <a:t>   </a:t>
          </a:r>
          <a:r>
            <a:rPr lang="es-CO" sz="3200" b="1" kern="1200" dirty="0">
              <a:solidFill>
                <a:schemeClr val="accent1"/>
              </a:solidFill>
            </a:rPr>
            <a:t>-0.1</a:t>
          </a:r>
        </a:p>
      </dsp:txBody>
      <dsp:txXfrm>
        <a:off x="4385779" y="1467807"/>
        <a:ext cx="2193508" cy="1975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27DA6-6A55-4E1A-88FA-6B8E0D4BA74C}" type="datetimeFigureOut">
              <a:rPr lang="es-CO" smtClean="0"/>
              <a:t>13/03/2023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C9184-6547-4EBE-AA6B-455C9AE5C34D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68621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BF471-479C-40C2-8C0C-B8FFAFBD5F87}" type="slidenum">
              <a:rPr lang="es-MX" smtClean="0"/>
              <a:t>42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5403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BF471-479C-40C2-8C0C-B8FFAFBD5F87}" type="slidenum">
              <a:rPr lang="es-MX" smtClean="0"/>
              <a:t>43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4171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BF471-479C-40C2-8C0C-B8FFAFBD5F87}" type="slidenum">
              <a:rPr lang="es-MX" smtClean="0"/>
              <a:t>44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1099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BF471-479C-40C2-8C0C-B8FFAFBD5F87}" type="slidenum">
              <a:rPr lang="es-MX" smtClean="0"/>
              <a:t>45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98756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BF471-479C-40C2-8C0C-B8FFAFBD5F87}" type="slidenum">
              <a:rPr lang="es-MX" smtClean="0"/>
              <a:t>46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4758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BF471-479C-40C2-8C0C-B8FFAFBD5F87}" type="slidenum">
              <a:rPr lang="es-MX" smtClean="0"/>
              <a:t>47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2298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BF471-479C-40C2-8C0C-B8FFAFBD5F87}" type="slidenum">
              <a:rPr lang="es-MX" smtClean="0"/>
              <a:t>49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43767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BF471-479C-40C2-8C0C-B8FFAFBD5F87}" type="slidenum">
              <a:rPr lang="es-MX" smtClean="0"/>
              <a:t>51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54371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BF471-479C-40C2-8C0C-B8FFAFBD5F87}" type="slidenum">
              <a:rPr lang="es-MX" smtClean="0"/>
              <a:t>52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21619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67AFA-BA8F-BA48-8ECA-746B2006B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51C5C3-6F08-564B-B7C2-F170AFD31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4A582-F47C-BB40-9AF7-FC718D02C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489E-0A07-E44E-9B74-59D9A3667E7A}" type="datetimeFigureOut">
              <a:rPr lang="x-none" smtClean="0"/>
              <a:t>3/13/2023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83304-82E2-C745-A606-2522FAEBD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C54B8-2EF7-904E-927D-B0D5CFAB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0687-8A5E-AC43-AE99-983102C992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354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BDDA2-50E1-0247-AE68-8A5618659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D8D88-BC2B-1A48-9A0B-D85C43CD5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8B7B2-8FAC-2C4B-9186-27622772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489E-0A07-E44E-9B74-59D9A3667E7A}" type="datetimeFigureOut">
              <a:rPr lang="x-none" smtClean="0"/>
              <a:t>3/13/2023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92C2C-FABF-0247-953F-85879820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8E814-58E4-D347-874F-6DA07260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0687-8A5E-AC43-AE99-983102C992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9742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D52171-2FCA-D147-9681-4BEBCA87E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50C971-4AF7-224C-ACDB-6E5707672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8DE87-BDF6-7842-BAC6-AD53860C3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489E-0A07-E44E-9B74-59D9A3667E7A}" type="datetimeFigureOut">
              <a:rPr lang="x-none" smtClean="0"/>
              <a:t>3/13/2023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BA62A-9E40-8A48-98FA-0B1196EDE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6F6A3-9CCB-DF47-940B-9CB077EE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0687-8A5E-AC43-AE99-983102C992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10312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F5CC975-FED4-4BF1-8CBE-86175A2893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5895974"/>
            <a:ext cx="1708052" cy="56382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87B7ABD-601B-4B7B-8740-82ABE656FD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565" y="0"/>
            <a:ext cx="12311796" cy="6858000"/>
          </a:xfrm>
          <a:prstGeom prst="rect">
            <a:avLst/>
          </a:prstGeom>
        </p:spPr>
      </p:pic>
      <p:sp>
        <p:nvSpPr>
          <p:cNvPr id="13" name="Título 12">
            <a:extLst>
              <a:ext uri="{FF2B5EF4-FFF2-40B4-BE49-F238E27FC236}">
                <a16:creationId xmlns:a16="http://schemas.microsoft.com/office/drawing/2014/main" id="{28795CAD-8392-499A-A1CD-45B953EAD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01" y="284841"/>
            <a:ext cx="8267261" cy="661817"/>
          </a:xfrm>
          <a:prstGeom prst="rect">
            <a:avLst/>
          </a:prstGeom>
        </p:spPr>
        <p:txBody>
          <a:bodyPr anchor="ctr"/>
          <a:lstStyle>
            <a:lvl1pPr>
              <a:defRPr sz="26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57AFC515-9097-4383-BA87-58387B318D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6401" y="1447006"/>
            <a:ext cx="10029825" cy="39639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D378B07-6607-4F8E-9ACB-C54F4AE0FC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19468" y="5963047"/>
            <a:ext cx="187078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9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1F62-32A5-394F-B2F4-D4296B44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E14F5-6B9F-AD43-9814-7C5DE02FE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D0B21-D08A-D147-B7DD-0A7D97980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489E-0A07-E44E-9B74-59D9A3667E7A}" type="datetimeFigureOut">
              <a:rPr lang="x-none" smtClean="0"/>
              <a:t>3/13/2023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28F08-E176-9346-945C-0D15B719D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93CFE-B248-4A41-ADAE-2761687F6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0687-8A5E-AC43-AE99-983102C992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4437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F92B5-93DA-D14B-B797-41F7DA20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B4A20-7E17-F748-9208-DC5FCC31F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F94A8-A824-BD4A-8869-34D0CE536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489E-0A07-E44E-9B74-59D9A3667E7A}" type="datetimeFigureOut">
              <a:rPr lang="x-none" smtClean="0"/>
              <a:t>3/13/2023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1E6F2-5C00-9749-8645-9A14435A4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E3DEA-D66C-014D-B59A-CFEBE2CC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0687-8A5E-AC43-AE99-983102C992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458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C226A-234A-0A4F-B447-F6663DE24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08B6B-BC34-C740-869A-C271B3CFA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53D34-C878-1D49-B4A5-486F9B454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4E356D-5664-EB4F-BC50-78B262C03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489E-0A07-E44E-9B74-59D9A3667E7A}" type="datetimeFigureOut">
              <a:rPr lang="x-none" smtClean="0"/>
              <a:t>3/13/2023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1FD07-9630-3742-83E1-7854366AD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E5485-A4B0-DE47-B2AC-897A8671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0687-8A5E-AC43-AE99-983102C992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03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AED34-D636-9C47-9CB3-B73F443B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6CC30-0640-A44A-A245-834C6EC8E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16EF4-1710-5544-B135-9D3A437EC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C25844-E8AD-FE43-9038-23645AA6C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AB85E1-1779-8746-959C-AA302394E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AE4419-2458-C547-83A6-BF9ACFED8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489E-0A07-E44E-9B74-59D9A3667E7A}" type="datetimeFigureOut">
              <a:rPr lang="x-none" smtClean="0"/>
              <a:t>3/13/2023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D443B1-8CF3-F644-8302-F554A3898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2B6CD4-7635-404E-BBAD-3B4CA7794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0687-8A5E-AC43-AE99-983102C992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2393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7F30-1961-964A-896B-8B2C35926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B92219-F696-B84A-9923-54FAC390C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489E-0A07-E44E-9B74-59D9A3667E7A}" type="datetimeFigureOut">
              <a:rPr lang="x-none" smtClean="0"/>
              <a:t>3/13/2023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B2802-10E4-C746-8CE2-31CBE1C52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1D626-FFE6-4C4C-A012-E8D35D15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0687-8A5E-AC43-AE99-983102C992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2571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A03D52-E71B-5445-9FDA-AC986E0A7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489E-0A07-E44E-9B74-59D9A3667E7A}" type="datetimeFigureOut">
              <a:rPr lang="x-none" smtClean="0"/>
              <a:t>3/13/2023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80785-257A-1447-A5BC-C6C8436C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FD27E-3B84-8D46-A662-297C737DC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0687-8A5E-AC43-AE99-983102C992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709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07BAD-0F5D-164B-B9F5-199D0D601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99D-1069-BF48-AB4F-28965088B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55178-1F46-AE44-B4A4-A6FF88C81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A49C1-DFB0-2344-ADFE-93EF86465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489E-0A07-E44E-9B74-59D9A3667E7A}" type="datetimeFigureOut">
              <a:rPr lang="x-none" smtClean="0"/>
              <a:t>3/13/2023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DBB4B-3B1C-114F-85A7-8B3CD664C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FEC34-E7F6-4B4F-ACE3-898C9B2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0687-8A5E-AC43-AE99-983102C992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909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B8AE-90DE-2C45-9295-33459C2A6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382587-C53B-F248-A594-FBD013890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51A45-D6B7-AE44-9E96-D7F69E9B9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6590C-0D41-C443-BD50-77B8159F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489E-0A07-E44E-9B74-59D9A3667E7A}" type="datetimeFigureOut">
              <a:rPr lang="x-none" smtClean="0"/>
              <a:t>3/13/2023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53FBD-77BA-9C44-93AE-B8DE2AD2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D2A01-8EEC-ED40-84B0-879CDFC9E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0687-8A5E-AC43-AE99-983102C992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8677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3B0F6-F0A8-454A-A62B-1ED502460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11C82-CB9D-354C-9C05-63886AC08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0CF6F-6AE1-914F-AEF9-42E8404D4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1DB489E-0A07-E44E-9B74-59D9A3667E7A}" type="datetimeFigureOut">
              <a:rPr lang="x-none" smtClean="0"/>
              <a:pPr/>
              <a:t>3/13/2023</a:t>
            </a:fld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A0D95-CE6C-9C40-92C9-B469438F6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8CBED-2E72-5B41-B0FC-2E74500D2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6BB0687-8A5E-AC43-AE99-983102C99291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1523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334B076-74AF-194B-82E4-93F1B0E9B186}"/>
              </a:ext>
            </a:extLst>
          </p:cNvPr>
          <p:cNvSpPr/>
          <p:nvPr/>
        </p:nvSpPr>
        <p:spPr>
          <a:xfrm>
            <a:off x="6074893" y="2729550"/>
            <a:ext cx="6111847" cy="2060813"/>
          </a:xfrm>
          <a:prstGeom prst="rect">
            <a:avLst/>
          </a:prstGeom>
          <a:solidFill>
            <a:srgbClr val="282D55">
              <a:alpha val="71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D3A23A-210A-354E-8333-8E07368939AC}"/>
              </a:ext>
            </a:extLst>
          </p:cNvPr>
          <p:cNvSpPr txBox="1"/>
          <p:nvPr/>
        </p:nvSpPr>
        <p:spPr>
          <a:xfrm>
            <a:off x="6268021" y="3067458"/>
            <a:ext cx="5725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CO" sz="2800" b="1" dirty="0">
                <a:solidFill>
                  <a:schemeClr val="bg1"/>
                </a:solidFill>
              </a:rPr>
              <a:t>PERCEPCIÓN DE LOS GRUPOS DE </a:t>
            </a:r>
            <a:r>
              <a:rPr lang="es-CO" sz="2800" b="1" dirty="0">
                <a:solidFill>
                  <a:schemeClr val="bg1"/>
                </a:solidFill>
                <a:latin typeface="+mj-lt"/>
              </a:rPr>
              <a:t>VALOR</a:t>
            </a:r>
            <a:r>
              <a:rPr lang="es-CO" sz="2800" b="1" dirty="0">
                <a:solidFill>
                  <a:schemeClr val="bg1"/>
                </a:solidFill>
              </a:rPr>
              <a:t> FRENTE A LA GESTIÓN DE LA ADRES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A2B5E2-C42E-D54E-A719-6259271E9C93}"/>
              </a:ext>
            </a:extLst>
          </p:cNvPr>
          <p:cNvCxnSpPr>
            <a:cxnSpLocks/>
          </p:cNvCxnSpPr>
          <p:nvPr/>
        </p:nvCxnSpPr>
        <p:spPr>
          <a:xfrm flipV="1">
            <a:off x="6074893" y="3034395"/>
            <a:ext cx="0" cy="1451122"/>
          </a:xfrm>
          <a:prstGeom prst="line">
            <a:avLst/>
          </a:prstGeom>
          <a:ln w="76200">
            <a:solidFill>
              <a:srgbClr val="63D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FD9A2A5F-6C9E-EE44-9C18-0C9A5920FE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7022"/>
            <a:ext cx="3113955" cy="67328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4E6D310-8147-8A42-91E1-FF206B974F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2027" y="4508870"/>
            <a:ext cx="820370" cy="430396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D09920C-4345-8B4A-B17E-71E90E577B5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894" y="728192"/>
            <a:ext cx="3195548" cy="846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1003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C39596D-D195-9E4F-B0C2-E8D4B1D580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088888" y="5344803"/>
            <a:ext cx="1486124" cy="14861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040" y="483994"/>
            <a:ext cx="2340000" cy="6201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32DEF996-1504-4E07-B4C4-2702E67C1359}"/>
              </a:ext>
            </a:extLst>
          </p:cNvPr>
          <p:cNvSpPr/>
          <p:nvPr/>
        </p:nvSpPr>
        <p:spPr>
          <a:xfrm>
            <a:off x="6197853" y="503471"/>
            <a:ext cx="2433334" cy="629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TextBox 36">
            <a:extLst>
              <a:ext uri="{FF2B5EF4-FFF2-40B4-BE49-F238E27FC236}">
                <a16:creationId xmlns:a16="http://schemas.microsoft.com/office/drawing/2014/main" id="{60713DF2-5751-43DC-8C3D-0F7F73EA759A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8" name="TextBox 38">
            <a:extLst>
              <a:ext uri="{FF2B5EF4-FFF2-40B4-BE49-F238E27FC236}">
                <a16:creationId xmlns:a16="http://schemas.microsoft.com/office/drawing/2014/main" id="{80C65251-A647-4E83-98D3-3146AF14DE5B}"/>
              </a:ext>
            </a:extLst>
          </p:cNvPr>
          <p:cNvSpPr txBox="1"/>
          <p:nvPr/>
        </p:nvSpPr>
        <p:spPr>
          <a:xfrm>
            <a:off x="1371644" y="150559"/>
            <a:ext cx="5282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spc="-150" noProof="0" dirty="0">
                <a:solidFill>
                  <a:srgbClr val="5269AE"/>
                </a:solidFill>
                <a:latin typeface="Arial" panose="020B0604020202020204"/>
              </a:rPr>
              <a:t>Metodología de medición</a:t>
            </a:r>
            <a:endParaRPr kumimoji="0" lang="x-none" sz="3600" b="1" i="0" u="none" strike="noStrike" kern="1200" cap="none" spc="-150" normalizeH="0" baseline="0" noProof="0" dirty="0">
              <a:ln>
                <a:noFill/>
              </a:ln>
              <a:solidFill>
                <a:srgbClr val="5269A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" name="Rectangle 34">
            <a:extLst>
              <a:ext uri="{FF2B5EF4-FFF2-40B4-BE49-F238E27FC236}">
                <a16:creationId xmlns:a16="http://schemas.microsoft.com/office/drawing/2014/main" id="{1B7A4F8C-48E9-40AB-8133-E1C55683A8E6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0" name="Straight Connector 35">
            <a:extLst>
              <a:ext uri="{FF2B5EF4-FFF2-40B4-BE49-F238E27FC236}">
                <a16:creationId xmlns:a16="http://schemas.microsoft.com/office/drawing/2014/main" id="{B534CBF8-0660-4F6C-9768-A6D767EFE839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673"/>
            <a:ext cx="4295800" cy="322185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4687204" y="1580676"/>
            <a:ext cx="735639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u="sng" dirty="0">
                <a:solidFill>
                  <a:srgbClr val="63D6B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Descripción de resultados: </a:t>
            </a:r>
          </a:p>
          <a:p>
            <a:pPr algn="just"/>
            <a:r>
              <a:rPr lang="es-CO" sz="2400" b="1" dirty="0">
                <a:solidFill>
                  <a:srgbClr val="63D6B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 da en función de la calificación de la percepción del cumplimiento de los atributos de calidad (P) con respecto a la calificación de la importancia dada por los grupos de valor a los factores evaluados (I). </a:t>
            </a:r>
            <a:endParaRPr lang="es-ES" sz="2400" b="1" dirty="0">
              <a:solidFill>
                <a:srgbClr val="63D6B4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19303" y="4664624"/>
            <a:ext cx="11172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Brecha negativa:  Percepción de Cumplimiento &lt; Importancia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19303" y="6083399"/>
            <a:ext cx="111727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63D6B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Brecha positiva: Percepción de cumplimiento &gt; Importancia 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619303" y="5364078"/>
            <a:ext cx="108168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Brecha neutra: Percepción de Cumplimiento = Importancia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6873560" y="3981798"/>
            <a:ext cx="296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269AE"/>
                </a:solidFill>
                <a:latin typeface="Arial"/>
                <a:ea typeface="Verdana" panose="020B0604030504040204" pitchFamily="34" charset="0"/>
              </a:rPr>
              <a:t>Brecha = P-I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5269AE"/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22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80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C39596D-D195-9E4F-B0C2-E8D4B1D580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088888" y="5344803"/>
            <a:ext cx="1486124" cy="14861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688" y="178399"/>
            <a:ext cx="2340000" cy="6201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32DEF996-1504-4E07-B4C4-2702E67C1359}"/>
              </a:ext>
            </a:extLst>
          </p:cNvPr>
          <p:cNvSpPr/>
          <p:nvPr/>
        </p:nvSpPr>
        <p:spPr>
          <a:xfrm>
            <a:off x="6197853" y="503471"/>
            <a:ext cx="2433334" cy="629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TextBox 36">
            <a:extLst>
              <a:ext uri="{FF2B5EF4-FFF2-40B4-BE49-F238E27FC236}">
                <a16:creationId xmlns:a16="http://schemas.microsoft.com/office/drawing/2014/main" id="{60713DF2-5751-43DC-8C3D-0F7F73EA759A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8" name="TextBox 38">
            <a:extLst>
              <a:ext uri="{FF2B5EF4-FFF2-40B4-BE49-F238E27FC236}">
                <a16:creationId xmlns:a16="http://schemas.microsoft.com/office/drawing/2014/main" id="{80C65251-A647-4E83-98D3-3146AF14DE5B}"/>
              </a:ext>
            </a:extLst>
          </p:cNvPr>
          <p:cNvSpPr txBox="1"/>
          <p:nvPr/>
        </p:nvSpPr>
        <p:spPr>
          <a:xfrm>
            <a:off x="1371644" y="150559"/>
            <a:ext cx="5493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spc="-150" noProof="0" dirty="0">
                <a:solidFill>
                  <a:srgbClr val="5269AE"/>
                </a:solidFill>
                <a:latin typeface="Arial" panose="020B0604020202020204"/>
              </a:rPr>
              <a:t>Convenciones del informe</a:t>
            </a:r>
            <a:endParaRPr kumimoji="0" lang="x-none" sz="3600" b="1" i="0" u="none" strike="noStrike" kern="1200" cap="none" spc="-150" normalizeH="0" baseline="0" noProof="0" dirty="0">
              <a:ln>
                <a:noFill/>
              </a:ln>
              <a:solidFill>
                <a:srgbClr val="5269A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" name="Rectangle 34">
            <a:extLst>
              <a:ext uri="{FF2B5EF4-FFF2-40B4-BE49-F238E27FC236}">
                <a16:creationId xmlns:a16="http://schemas.microsoft.com/office/drawing/2014/main" id="{1B7A4F8C-48E9-40AB-8133-E1C55683A8E6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0" name="Straight Connector 35">
            <a:extLst>
              <a:ext uri="{FF2B5EF4-FFF2-40B4-BE49-F238E27FC236}">
                <a16:creationId xmlns:a16="http://schemas.microsoft.com/office/drawing/2014/main" id="{B534CBF8-0660-4F6C-9768-A6D767EFE839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2363137" y="2642777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solidFill>
                  <a:srgbClr val="63D6B4"/>
                </a:solidFill>
                <a:latin typeface="Arial"/>
                <a:ea typeface="Verdana" panose="020B0604030504040204" pitchFamily="34" charset="0"/>
              </a:rPr>
              <a:t>Atributos destacados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7686222" y="2467891"/>
            <a:ext cx="36961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1" dirty="0">
                <a:solidFill>
                  <a:srgbClr val="5269AE"/>
                </a:solidFill>
              </a:rPr>
              <a:t>Brecha mayor a 0 y/o con puntos de brecha mejores que la vigencia anterior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1371644" y="3488847"/>
            <a:ext cx="35732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Atributos con oportunidades de mejora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360740" y="5873218"/>
            <a:ext cx="36961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1" dirty="0">
                <a:solidFill>
                  <a:srgbClr val="5269AE"/>
                </a:solidFill>
              </a:rPr>
              <a:t>Brecha menor a 0 y/o con puntos de brecha inferiores que la vigencia anterior</a:t>
            </a:r>
            <a:r>
              <a:rPr lang="es-CO" sz="20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499" y="3639560"/>
            <a:ext cx="5274666" cy="3144115"/>
          </a:xfrm>
          <a:prstGeom prst="rect">
            <a:avLst/>
          </a:prstGeom>
        </p:spPr>
      </p:pic>
      <p:sp>
        <p:nvSpPr>
          <p:cNvPr id="3" name="Igual que 2"/>
          <p:cNvSpPr/>
          <p:nvPr/>
        </p:nvSpPr>
        <p:spPr>
          <a:xfrm>
            <a:off x="6398925" y="2430375"/>
            <a:ext cx="914400" cy="914400"/>
          </a:xfrm>
          <a:prstGeom prst="mathEqual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27" name="Igual que 26"/>
          <p:cNvSpPr/>
          <p:nvPr/>
        </p:nvSpPr>
        <p:spPr>
          <a:xfrm rot="5400000">
            <a:off x="2701082" y="4880497"/>
            <a:ext cx="914400" cy="914400"/>
          </a:xfrm>
          <a:prstGeom prst="mathEqual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2FC47AA-6139-41C2-B638-18EE792669EA}"/>
              </a:ext>
            </a:extLst>
          </p:cNvPr>
          <p:cNvSpPr/>
          <p:nvPr/>
        </p:nvSpPr>
        <p:spPr>
          <a:xfrm>
            <a:off x="450194" y="1078865"/>
            <a:ext cx="113084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Los resultados por servicio y por atributo de calidad  corresponden al promedio de las brechas resultantes de las calificaciones otorgadas por los diferentes grupos de valor.</a:t>
            </a:r>
          </a:p>
          <a:p>
            <a:pPr algn="just"/>
            <a:endParaRPr lang="es-CO" sz="1600" dirty="0"/>
          </a:p>
          <a:p>
            <a:pPr algn="just"/>
            <a:r>
              <a:rPr lang="es-CO" sz="1600" dirty="0"/>
              <a:t>Los resultados de mejora o desmejora corresponden a la comparación de los resultados obtenidos en la vigencia 2021 con respecto al 2020. </a:t>
            </a:r>
          </a:p>
        </p:txBody>
      </p:sp>
    </p:spTree>
    <p:extLst>
      <p:ext uri="{BB962C8B-B14F-4D97-AF65-F5344CB8AC3E}">
        <p14:creationId xmlns:p14="http://schemas.microsoft.com/office/powerpoint/2010/main" val="141772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36AEA2EC-032A-B94E-83FD-052D0D53E0BC}"/>
              </a:ext>
            </a:extLst>
          </p:cNvPr>
          <p:cNvSpPr/>
          <p:nvPr/>
        </p:nvSpPr>
        <p:spPr>
          <a:xfrm rot="5400000">
            <a:off x="716136" y="1347425"/>
            <a:ext cx="4177162" cy="1733474"/>
          </a:xfrm>
          <a:prstGeom prst="rect">
            <a:avLst/>
          </a:prstGeom>
          <a:solidFill>
            <a:srgbClr val="63D6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CD9B6F-A361-784C-A524-88648B9220CF}"/>
              </a:ext>
            </a:extLst>
          </p:cNvPr>
          <p:cNvCxnSpPr>
            <a:cxnSpLocks/>
          </p:cNvCxnSpPr>
          <p:nvPr/>
        </p:nvCxnSpPr>
        <p:spPr>
          <a:xfrm>
            <a:off x="1937981" y="4382546"/>
            <a:ext cx="1733473" cy="0"/>
          </a:xfrm>
          <a:prstGeom prst="line">
            <a:avLst/>
          </a:prstGeom>
          <a:ln w="38100">
            <a:solidFill>
              <a:srgbClr val="63D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A760FAD-C705-F34A-8DCB-F03D4BCB16EE}"/>
              </a:ext>
            </a:extLst>
          </p:cNvPr>
          <p:cNvSpPr txBox="1"/>
          <p:nvPr/>
        </p:nvSpPr>
        <p:spPr>
          <a:xfrm>
            <a:off x="2106731" y="1627946"/>
            <a:ext cx="233404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300" b="0" i="0" u="none" strike="noStrike" kern="1200" cap="none" spc="150" normalizeH="0" baseline="0" noProof="0" dirty="0">
                <a:ln>
                  <a:noFill/>
                </a:ln>
                <a:solidFill>
                  <a:srgbClr val="282D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2F02FA-B825-9946-9466-789777487C6D}"/>
              </a:ext>
            </a:extLst>
          </p:cNvPr>
          <p:cNvSpPr txBox="1"/>
          <p:nvPr/>
        </p:nvSpPr>
        <p:spPr>
          <a:xfrm>
            <a:off x="3746101" y="2708034"/>
            <a:ext cx="8355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5400" b="1" dirty="0">
                <a:solidFill>
                  <a:prstClr val="white"/>
                </a:solidFill>
                <a:latin typeface="Arial" panose="020B0604020202020204"/>
              </a:rPr>
              <a:t>Resultados por servicios</a:t>
            </a:r>
            <a:endParaRPr kumimoji="0" lang="x-non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43373CCD-F5C5-174B-A20E-C2E0FE53D9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271" y="5893113"/>
            <a:ext cx="2334050" cy="61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83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cono&#10;&#10;Descripción generada automáticamente con confianza baja">
            <a:extLst>
              <a:ext uri="{FF2B5EF4-FFF2-40B4-BE49-F238E27FC236}">
                <a16:creationId xmlns:a16="http://schemas.microsoft.com/office/drawing/2014/main" id="{FB6B59A5-1371-4A08-BF5D-D1040414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6875">
            <a:off x="4039288" y="3135019"/>
            <a:ext cx="4113424" cy="411342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1967322" y="4338974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2087125" y="4380359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0.12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ceso alternativo 5"/>
          <p:cNvSpPr/>
          <p:nvPr/>
        </p:nvSpPr>
        <p:spPr>
          <a:xfrm>
            <a:off x="579190" y="2132908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Mecanismos y/o herramientas dispuestas para el recaudo de recursos de la salud</a:t>
            </a:r>
          </a:p>
        </p:txBody>
      </p:sp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A178C1B1-6CEE-4842-814F-58F3120FB150}"/>
              </a:ext>
            </a:extLst>
          </p:cNvPr>
          <p:cNvSpPr/>
          <p:nvPr/>
        </p:nvSpPr>
        <p:spPr>
          <a:xfrm>
            <a:off x="7637063" y="985062"/>
            <a:ext cx="4429874" cy="3515172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chemeClr val="tx1"/>
                </a:solidFill>
                <a:ea typeface="Verdana" panose="020B0604030504040204" pitchFamily="34" charset="0"/>
              </a:rPr>
              <a:t>Facilidad en el acceso.</a:t>
            </a:r>
            <a:endParaRPr lang="es-CO" dirty="0"/>
          </a:p>
        </p:txBody>
      </p:sp>
      <p:pic>
        <p:nvPicPr>
          <p:cNvPr id="10" name="Imagen 9" descr="Imagen que contiene Forma&#10;&#10;Descripción generada automáticamente">
            <a:extLst>
              <a:ext uri="{FF2B5EF4-FFF2-40B4-BE49-F238E27FC236}">
                <a16:creationId xmlns:a16="http://schemas.microsoft.com/office/drawing/2014/main" id="{80394791-05C2-4A7C-99E1-54CE3DEF7D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52" r="50339" b="37505"/>
          <a:stretch/>
        </p:blipFill>
        <p:spPr>
          <a:xfrm>
            <a:off x="807032" y="4068520"/>
            <a:ext cx="984924" cy="1015663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4EE17E96-4B02-4697-9913-848E64587857}"/>
              </a:ext>
            </a:extLst>
          </p:cNvPr>
          <p:cNvSpPr txBox="1"/>
          <p:nvPr/>
        </p:nvSpPr>
        <p:spPr>
          <a:xfrm>
            <a:off x="4554938" y="4207020"/>
            <a:ext cx="26203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OPORTUNIDAD DE MEJORA</a:t>
            </a:r>
          </a:p>
          <a:p>
            <a:pPr algn="just"/>
            <a:endParaRPr lang="es-CO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  <a:p>
            <a:pPr algn="just"/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Agilidad, disponibilidad y claridad de la información.</a:t>
            </a: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1353562" y="1343355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1473365" y="1384740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-0.11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93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cono&#10;&#10;Descripción generada automáticamente con confianza baja">
            <a:extLst>
              <a:ext uri="{FF2B5EF4-FFF2-40B4-BE49-F238E27FC236}">
                <a16:creationId xmlns:a16="http://schemas.microsoft.com/office/drawing/2014/main" id="{FB6B59A5-1371-4A08-BF5D-D1040414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6875">
            <a:off x="8334241" y="3167431"/>
            <a:ext cx="4113424" cy="411342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5375920" y="3890579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5505695" y="3931737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0.33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A178C1B1-6CEE-4842-814F-58F3120FB150}"/>
              </a:ext>
            </a:extLst>
          </p:cNvPr>
          <p:cNvSpPr/>
          <p:nvPr/>
        </p:nvSpPr>
        <p:spPr>
          <a:xfrm>
            <a:off x="103946" y="3134908"/>
            <a:ext cx="4742668" cy="3504056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Precisión y oportunidad en el pago.</a:t>
            </a:r>
          </a:p>
        </p:txBody>
      </p:sp>
      <p:pic>
        <p:nvPicPr>
          <p:cNvPr id="10" name="Imagen 9" descr="Imagen que contiene Forma&#10;&#10;Descripción generada automáticamente">
            <a:extLst>
              <a:ext uri="{FF2B5EF4-FFF2-40B4-BE49-F238E27FC236}">
                <a16:creationId xmlns:a16="http://schemas.microsoft.com/office/drawing/2014/main" id="{80394791-05C2-4A7C-99E1-54CE3DEF7D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52" r="50339" b="37505"/>
          <a:stretch/>
        </p:blipFill>
        <p:spPr>
          <a:xfrm>
            <a:off x="6975444" y="3617800"/>
            <a:ext cx="984924" cy="1015663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4EE17E96-4B02-4697-9913-848E64587857}"/>
              </a:ext>
            </a:extLst>
          </p:cNvPr>
          <p:cNvSpPr txBox="1"/>
          <p:nvPr/>
        </p:nvSpPr>
        <p:spPr>
          <a:xfrm>
            <a:off x="8886040" y="4334588"/>
            <a:ext cx="26203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OPORTUNIDAD DE MEJORA</a:t>
            </a:r>
          </a:p>
          <a:p>
            <a:pPr algn="ctr"/>
            <a:endParaRPr lang="es-CO" sz="18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  <a:p>
            <a:pPr algn="just"/>
            <a:r>
              <a:rPr lang="es-ES" sz="1500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Exactitud en los valores de giro.</a:t>
            </a:r>
            <a:endParaRPr lang="es-CO" sz="15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5375920" y="994272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5505695" y="1005825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6"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-0.33</a:t>
            </a:r>
          </a:p>
        </p:txBody>
      </p:sp>
      <p:sp>
        <p:nvSpPr>
          <p:cNvPr id="23" name="Proceso alternativo 5">
            <a:extLst>
              <a:ext uri="{FF2B5EF4-FFF2-40B4-BE49-F238E27FC236}">
                <a16:creationId xmlns:a16="http://schemas.microsoft.com/office/drawing/2014/main" id="{D282E76E-EF04-4A17-9D8B-F98BD42B0BDC}"/>
              </a:ext>
            </a:extLst>
          </p:cNvPr>
          <p:cNvSpPr/>
          <p:nvPr/>
        </p:nvSpPr>
        <p:spPr>
          <a:xfrm>
            <a:off x="4604444" y="1830473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Liquidación y reconocimiento de recursos con cargo a la UPC</a:t>
            </a:r>
          </a:p>
        </p:txBody>
      </p:sp>
    </p:spTree>
    <p:extLst>
      <p:ext uri="{BB962C8B-B14F-4D97-AF65-F5344CB8AC3E}">
        <p14:creationId xmlns:p14="http://schemas.microsoft.com/office/powerpoint/2010/main" val="38507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cono&#10;&#10;Descripción generada automáticamente con confianza baja">
            <a:extLst>
              <a:ext uri="{FF2B5EF4-FFF2-40B4-BE49-F238E27FC236}">
                <a16:creationId xmlns:a16="http://schemas.microsoft.com/office/drawing/2014/main" id="{FB6B59A5-1371-4A08-BF5D-D1040414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6875">
            <a:off x="4039288" y="3135019"/>
            <a:ext cx="4113424" cy="411342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1967322" y="4338974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2087125" y="4380359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0.32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A178C1B1-6CEE-4842-814F-58F3120FB150}"/>
              </a:ext>
            </a:extLst>
          </p:cNvPr>
          <p:cNvSpPr/>
          <p:nvPr/>
        </p:nvSpPr>
        <p:spPr>
          <a:xfrm>
            <a:off x="7291941" y="764573"/>
            <a:ext cx="4730117" cy="4089687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algn="ctr"/>
            <a:r>
              <a:rPr lang="es-ES" dirty="0">
                <a:solidFill>
                  <a:schemeClr val="tx1"/>
                </a:solidFill>
                <a:ea typeface="Verdana" panose="020B0604030504040204" pitchFamily="34" charset="0"/>
              </a:rPr>
              <a:t>Disponibilidad de información agregada para consulta en la página Web.</a:t>
            </a:r>
            <a:endParaRPr lang="es-CO" dirty="0">
              <a:solidFill>
                <a:schemeClr val="tx1"/>
              </a:solidFill>
              <a:latin typeface="Arial"/>
              <a:ea typeface="Verdana" panose="020B0604030504040204" pitchFamily="34" charset="0"/>
            </a:endParaRPr>
          </a:p>
          <a:p>
            <a:pPr algn="ctr"/>
            <a:endParaRPr lang="es-CO" dirty="0"/>
          </a:p>
        </p:txBody>
      </p:sp>
      <p:pic>
        <p:nvPicPr>
          <p:cNvPr id="41" name="Imagen 40" descr="Imagen que contiene Forma&#10;&#10;Descripción generada automáticamente">
            <a:extLst>
              <a:ext uri="{FF2B5EF4-FFF2-40B4-BE49-F238E27FC236}">
                <a16:creationId xmlns:a16="http://schemas.microsoft.com/office/drawing/2014/main" id="{15E10E0B-C184-45F5-931D-CFD5EACEB3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39" t="32537" b="23071"/>
          <a:stretch/>
        </p:blipFill>
        <p:spPr>
          <a:xfrm>
            <a:off x="740660" y="4380359"/>
            <a:ext cx="984924" cy="942392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4EE17E96-4B02-4697-9913-848E64587857}"/>
              </a:ext>
            </a:extLst>
          </p:cNvPr>
          <p:cNvSpPr txBox="1"/>
          <p:nvPr/>
        </p:nvSpPr>
        <p:spPr>
          <a:xfrm>
            <a:off x="4559759" y="4086095"/>
            <a:ext cx="2620373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OPORTUNIDAD DE MEJORA</a:t>
            </a:r>
          </a:p>
          <a:p>
            <a:pPr algn="ctr"/>
            <a:endParaRPr lang="es-CO" sz="18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  <a:p>
            <a:pPr algn="just"/>
            <a:r>
              <a:rPr lang="es-CO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Oportunidad en el pago y </a:t>
            </a:r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exactitud en los valores de giro. </a:t>
            </a:r>
            <a:endParaRPr lang="es-CO" sz="15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1353562" y="1343355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1473365" y="1384740"/>
            <a:ext cx="11806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6"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-0.67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23" name="Proceso alternativo 5">
            <a:extLst>
              <a:ext uri="{FF2B5EF4-FFF2-40B4-BE49-F238E27FC236}">
                <a16:creationId xmlns:a16="http://schemas.microsoft.com/office/drawing/2014/main" id="{2C4E7B23-4A15-4D99-8195-26F0C6734CD8}"/>
              </a:ext>
            </a:extLst>
          </p:cNvPr>
          <p:cNvSpPr/>
          <p:nvPr/>
        </p:nvSpPr>
        <p:spPr>
          <a:xfrm>
            <a:off x="572114" y="2186175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Liquidación y reconocimiento de los recursos del giro directo con cargo a la UPC</a:t>
            </a:r>
          </a:p>
        </p:txBody>
      </p:sp>
    </p:spTree>
    <p:extLst>
      <p:ext uri="{BB962C8B-B14F-4D97-AF65-F5344CB8AC3E}">
        <p14:creationId xmlns:p14="http://schemas.microsoft.com/office/powerpoint/2010/main" val="14913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101471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8563888" y="4549184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8693663" y="4549184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0.36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A178C1B1-6CEE-4842-814F-58F3120FB150}"/>
              </a:ext>
            </a:extLst>
          </p:cNvPr>
          <p:cNvSpPr/>
          <p:nvPr/>
        </p:nvSpPr>
        <p:spPr>
          <a:xfrm>
            <a:off x="1084975" y="1262142"/>
            <a:ext cx="5134804" cy="4105314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+mn-cs"/>
              </a:rPr>
              <a:t>Precisión y o</a:t>
            </a:r>
            <a:r>
              <a:rPr lang="es-ES" dirty="0" err="1">
                <a:solidFill>
                  <a:schemeClr val="tx1"/>
                </a:solidFill>
                <a:latin typeface="Arial" panose="020B0604020202020204"/>
                <a:ea typeface="Verdana" panose="020B0604030504040204" pitchFamily="34" charset="0"/>
              </a:rPr>
              <a:t>portunidad</a:t>
            </a:r>
            <a:r>
              <a:rPr lang="es-ES" dirty="0">
                <a:solidFill>
                  <a:schemeClr val="tx1"/>
                </a:solidFill>
                <a:latin typeface="Arial" panose="020B0604020202020204"/>
                <a:ea typeface="Verdana" panose="020B0604030504040204" pitchFamily="34" charset="0"/>
              </a:rPr>
              <a:t> de pago, e</a:t>
            </a:r>
            <a:r>
              <a:rPr lang="es-ES" dirty="0">
                <a:solidFill>
                  <a:schemeClr val="tx1"/>
                </a:solidFill>
                <a:ea typeface="Verdana" panose="020B0604030504040204" pitchFamily="34" charset="0"/>
              </a:rPr>
              <a:t>xactitud en los valores de giro.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+mn-cs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8083250" y="1632983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8185193" y="1678392"/>
            <a:ext cx="11806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6"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-0.17</a:t>
            </a:r>
          </a:p>
          <a:p>
            <a:pPr algn="ctr" defTabSz="914306">
              <a:defRPr/>
            </a:pPr>
            <a:endParaRPr lang="es-CO" sz="3200" b="1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</p:txBody>
      </p:sp>
      <p:sp>
        <p:nvSpPr>
          <p:cNvPr id="27" name="Proceso alternativo 5">
            <a:extLst>
              <a:ext uri="{FF2B5EF4-FFF2-40B4-BE49-F238E27FC236}">
                <a16:creationId xmlns:a16="http://schemas.microsoft.com/office/drawing/2014/main" id="{0AE83D05-F988-467E-8BB2-A78D21D28047}"/>
              </a:ext>
            </a:extLst>
          </p:cNvPr>
          <p:cNvSpPr/>
          <p:nvPr/>
        </p:nvSpPr>
        <p:spPr>
          <a:xfrm>
            <a:off x="7255267" y="2491430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>
                    <a:lumMod val="95000"/>
                  </a:schemeClr>
                </a:solidFill>
                <a:ea typeface="Verdana" panose="020B0604030504040204" pitchFamily="34" charset="0"/>
              </a:rPr>
              <a:t>Liquidación y reconocimiento de las licencias de maternidad y paternidad</a:t>
            </a:r>
          </a:p>
        </p:txBody>
      </p:sp>
      <p:pic>
        <p:nvPicPr>
          <p:cNvPr id="20" name="Imagen 19" descr="Imagen que contiene Forma&#10;&#10;Descripción generada automáticamente">
            <a:extLst>
              <a:ext uri="{FF2B5EF4-FFF2-40B4-BE49-F238E27FC236}">
                <a16:creationId xmlns:a16="http://schemas.microsoft.com/office/drawing/2014/main" id="{9AB44D2E-5FB0-D9FC-5465-41E91B65BD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52" r="50339" b="37505"/>
          <a:stretch/>
        </p:blipFill>
        <p:spPr>
          <a:xfrm>
            <a:off x="7365969" y="4200614"/>
            <a:ext cx="984924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0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5654514" y="3922525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5774317" y="3963910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2.05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A178C1B1-6CEE-4842-814F-58F3120FB150}"/>
              </a:ext>
            </a:extLst>
          </p:cNvPr>
          <p:cNvSpPr/>
          <p:nvPr/>
        </p:nvSpPr>
        <p:spPr>
          <a:xfrm>
            <a:off x="7214477" y="569301"/>
            <a:ext cx="5143841" cy="4127002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Exactitud en los valores de giro y/o devoluciones, precisión y a</a:t>
            </a:r>
            <a:r>
              <a:rPr lang="es-ES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gilidad.</a:t>
            </a:r>
            <a:endParaRPr lang="es-CO" dirty="0"/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4851737" y="843260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4971540" y="884645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6"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-0.08</a:t>
            </a:r>
          </a:p>
        </p:txBody>
      </p:sp>
      <p:sp>
        <p:nvSpPr>
          <p:cNvPr id="27" name="Proceso alternativo 5">
            <a:extLst>
              <a:ext uri="{FF2B5EF4-FFF2-40B4-BE49-F238E27FC236}">
                <a16:creationId xmlns:a16="http://schemas.microsoft.com/office/drawing/2014/main" id="{A5BD3195-0721-45E7-AA5C-C1A1E92FDFA7}"/>
              </a:ext>
            </a:extLst>
          </p:cNvPr>
          <p:cNvSpPr/>
          <p:nvPr/>
        </p:nvSpPr>
        <p:spPr>
          <a:xfrm>
            <a:off x="4162958" y="1867488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Liquidación y pago de prestaciones y/o devoluciones económicas RC</a:t>
            </a:r>
          </a:p>
        </p:txBody>
      </p:sp>
      <p:sp>
        <p:nvSpPr>
          <p:cNvPr id="29" name="Estrella: 5 puntas 28">
            <a:extLst>
              <a:ext uri="{FF2B5EF4-FFF2-40B4-BE49-F238E27FC236}">
                <a16:creationId xmlns:a16="http://schemas.microsoft.com/office/drawing/2014/main" id="{35F41F81-1970-4D03-B704-01DCFCDBD09A}"/>
              </a:ext>
            </a:extLst>
          </p:cNvPr>
          <p:cNvSpPr/>
          <p:nvPr/>
        </p:nvSpPr>
        <p:spPr>
          <a:xfrm>
            <a:off x="21007" y="2774064"/>
            <a:ext cx="4796845" cy="3862873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Oportunidad en el pago y/o solicitud de devoluciones</a:t>
            </a:r>
          </a:p>
          <a:p>
            <a:pPr algn="ctr"/>
            <a:r>
              <a:rPr lang="es-ES" sz="1200" b="1" dirty="0">
                <a:solidFill>
                  <a:schemeClr val="tx1"/>
                </a:solidFill>
              </a:rPr>
              <a:t>logrando la mejora más relevante a nivel de los resultados individuales con relación a los demás atributos de calidad de este servicio.</a:t>
            </a:r>
          </a:p>
        </p:txBody>
      </p:sp>
      <p:pic>
        <p:nvPicPr>
          <p:cNvPr id="30" name="Imagen 29" descr="Imagen que contiene Forma&#10;&#10;Descripción generada automáticamente">
            <a:extLst>
              <a:ext uri="{FF2B5EF4-FFF2-40B4-BE49-F238E27FC236}">
                <a16:creationId xmlns:a16="http://schemas.microsoft.com/office/drawing/2014/main" id="{0E9C9283-FDF8-4C01-BAFC-EEB8E7B2DE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52" r="50339" b="37505"/>
          <a:stretch/>
        </p:blipFill>
        <p:spPr>
          <a:xfrm>
            <a:off x="4601183" y="3680640"/>
            <a:ext cx="984924" cy="1015663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3E086FFD-1F3A-091A-C423-9C77DDB7CFC0}"/>
              </a:ext>
            </a:extLst>
          </p:cNvPr>
          <p:cNvSpPr/>
          <p:nvPr/>
        </p:nvSpPr>
        <p:spPr>
          <a:xfrm>
            <a:off x="6435569" y="5728014"/>
            <a:ext cx="5480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9999"/>
                </a:solidFill>
                <a:ea typeface="Verdana" panose="020B0604030504040204" pitchFamily="34" charset="0"/>
              </a:rPr>
              <a:t>Se posiciona como el servicio con el mayor puntaje de mejoramiento con respecto a la medición del periodo anterior.</a:t>
            </a:r>
          </a:p>
        </p:txBody>
      </p:sp>
    </p:spTree>
    <p:extLst>
      <p:ext uri="{BB962C8B-B14F-4D97-AF65-F5344CB8AC3E}">
        <p14:creationId xmlns:p14="http://schemas.microsoft.com/office/powerpoint/2010/main" val="65203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  <p:bldP spid="2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cono&#10;&#10;Descripción generada automáticamente con confianza baja">
            <a:extLst>
              <a:ext uri="{FF2B5EF4-FFF2-40B4-BE49-F238E27FC236}">
                <a16:creationId xmlns:a16="http://schemas.microsoft.com/office/drawing/2014/main" id="{FB6B59A5-1371-4A08-BF5D-D1040414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6875">
            <a:off x="6342359" y="1663353"/>
            <a:ext cx="5434011" cy="543401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3303012" y="4701077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3422815" y="4742462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noProof="0" dirty="0">
                <a:solidFill>
                  <a:srgbClr val="009999"/>
                </a:solidFill>
                <a:ea typeface="Verdana" panose="020B0604030504040204" pitchFamily="34" charset="0"/>
              </a:rPr>
              <a:t>1.60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EE17E96-4B02-4697-9913-848E64587857}"/>
              </a:ext>
            </a:extLst>
          </p:cNvPr>
          <p:cNvSpPr txBox="1"/>
          <p:nvPr/>
        </p:nvSpPr>
        <p:spPr>
          <a:xfrm>
            <a:off x="7037354" y="2876417"/>
            <a:ext cx="3597871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OPORTUNIDAD DE MEJORA</a:t>
            </a:r>
          </a:p>
          <a:p>
            <a:pPr algn="ctr"/>
            <a:endParaRPr lang="es-CO" sz="18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Precisión.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Agilidad y oportunidad en el pago.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Exactitud en los valores de giro.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Facilidad para interponer las solicitudes, exactitud en los valores de giro.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Resultados en los que principalmente las EPS, EOC y EPSS manifiestan las mayores oportunidades de mejora. </a:t>
            </a:r>
            <a:endParaRPr lang="es-CO" sz="1500" dirty="0">
              <a:solidFill>
                <a:srgbClr val="4F81BD">
                  <a:lumMod val="50000"/>
                </a:srgbClr>
              </a:solidFill>
              <a:latin typeface="Arial"/>
              <a:ea typeface="Verdana" panose="020B0604030504040204" pitchFamily="34" charset="0"/>
            </a:endParaRPr>
          </a:p>
          <a:p>
            <a:pPr algn="just"/>
            <a:endParaRPr lang="es-ES" sz="18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2702735" y="1508238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2712707" y="1549396"/>
            <a:ext cx="144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-1.75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23" name="Proceso alternativo 5">
            <a:extLst>
              <a:ext uri="{FF2B5EF4-FFF2-40B4-BE49-F238E27FC236}">
                <a16:creationId xmlns:a16="http://schemas.microsoft.com/office/drawing/2014/main" id="{892C7798-A9C6-454D-87A9-6B1B4BC774A7}"/>
              </a:ext>
            </a:extLst>
          </p:cNvPr>
          <p:cNvSpPr/>
          <p:nvPr/>
        </p:nvSpPr>
        <p:spPr>
          <a:xfrm>
            <a:off x="1915926" y="2567207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Pago y legalización de anticipos por disponibilidad UCI e intermedias</a:t>
            </a:r>
          </a:p>
        </p:txBody>
      </p:sp>
      <p:pic>
        <p:nvPicPr>
          <p:cNvPr id="27" name="Imagen 26" descr="Imagen que contiene Forma&#10;&#10;Descripción generada automáticamente">
            <a:extLst>
              <a:ext uri="{FF2B5EF4-FFF2-40B4-BE49-F238E27FC236}">
                <a16:creationId xmlns:a16="http://schemas.microsoft.com/office/drawing/2014/main" id="{CE397A95-7362-452A-8D55-8D8B649D1F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39" t="32537" b="23071"/>
          <a:stretch/>
        </p:blipFill>
        <p:spPr>
          <a:xfrm>
            <a:off x="2196790" y="4651245"/>
            <a:ext cx="984924" cy="94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9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cono&#10;&#10;Descripción generada automáticamente con confianza baja">
            <a:extLst>
              <a:ext uri="{FF2B5EF4-FFF2-40B4-BE49-F238E27FC236}">
                <a16:creationId xmlns:a16="http://schemas.microsoft.com/office/drawing/2014/main" id="{FB6B59A5-1371-4A08-BF5D-D1040414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6875">
            <a:off x="8334241" y="3167431"/>
            <a:ext cx="4113424" cy="411342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5375920" y="3890579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5505695" y="3931737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0.02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A178C1B1-6CEE-4842-814F-58F3120FB150}"/>
              </a:ext>
            </a:extLst>
          </p:cNvPr>
          <p:cNvSpPr/>
          <p:nvPr/>
        </p:nvSpPr>
        <p:spPr>
          <a:xfrm>
            <a:off x="103946" y="3134908"/>
            <a:ext cx="4742668" cy="3504056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Oportunidad mejoró 0.16 puntos de brecha.</a:t>
            </a:r>
          </a:p>
        </p:txBody>
      </p:sp>
      <p:pic>
        <p:nvPicPr>
          <p:cNvPr id="10" name="Imagen 9" descr="Imagen que contiene Forma&#10;&#10;Descripción generada automáticamente">
            <a:extLst>
              <a:ext uri="{FF2B5EF4-FFF2-40B4-BE49-F238E27FC236}">
                <a16:creationId xmlns:a16="http://schemas.microsoft.com/office/drawing/2014/main" id="{80394791-05C2-4A7C-99E1-54CE3DEF7D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52" r="50339" b="37505"/>
          <a:stretch/>
        </p:blipFill>
        <p:spPr>
          <a:xfrm>
            <a:off x="6975444" y="3617800"/>
            <a:ext cx="984924" cy="1015663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4EE17E96-4B02-4697-9913-848E64587857}"/>
              </a:ext>
            </a:extLst>
          </p:cNvPr>
          <p:cNvSpPr txBox="1"/>
          <p:nvPr/>
        </p:nvSpPr>
        <p:spPr>
          <a:xfrm>
            <a:off x="8886040" y="4334588"/>
            <a:ext cx="2620373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OPORTUNIDAD DE MEJORA</a:t>
            </a:r>
          </a:p>
          <a:p>
            <a:pPr algn="ctr"/>
            <a:endParaRPr lang="es-CO" sz="18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  <a:p>
            <a:pPr algn="ctr"/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Agilidad desmejoró 0.09 puntos de brecha.</a:t>
            </a:r>
          </a:p>
          <a:p>
            <a:pPr algn="ctr"/>
            <a:endParaRPr lang="es-CO" sz="18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5375920" y="994272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5505695" y="1005825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6"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0.02</a:t>
            </a:r>
          </a:p>
        </p:txBody>
      </p:sp>
      <p:sp>
        <p:nvSpPr>
          <p:cNvPr id="23" name="Proceso alternativo 5">
            <a:extLst>
              <a:ext uri="{FF2B5EF4-FFF2-40B4-BE49-F238E27FC236}">
                <a16:creationId xmlns:a16="http://schemas.microsoft.com/office/drawing/2014/main" id="{D282E76E-EF04-4A17-9D8B-F98BD42B0BDC}"/>
              </a:ext>
            </a:extLst>
          </p:cNvPr>
          <p:cNvSpPr/>
          <p:nvPr/>
        </p:nvSpPr>
        <p:spPr>
          <a:xfrm>
            <a:off x="4604444" y="1830473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Certificación de aportes</a:t>
            </a:r>
          </a:p>
        </p:txBody>
      </p:sp>
    </p:spTree>
    <p:extLst>
      <p:ext uri="{BB962C8B-B14F-4D97-AF65-F5344CB8AC3E}">
        <p14:creationId xmlns:p14="http://schemas.microsoft.com/office/powerpoint/2010/main" val="98812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8D14D2-D3DF-2D4E-86E0-9A33427A46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71850" cy="6858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46E7C95-2680-B141-8366-847390E3D9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0599" y="295702"/>
            <a:ext cx="769441" cy="76944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5D74C2A-F134-DF43-9E0F-D6EC9B98CD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34" y="5782277"/>
            <a:ext cx="2334050" cy="618523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66CC01F-7D45-1249-A288-88136877B543}"/>
              </a:ext>
            </a:extLst>
          </p:cNvPr>
          <p:cNvCxnSpPr>
            <a:cxnSpLocks/>
          </p:cNvCxnSpPr>
          <p:nvPr/>
        </p:nvCxnSpPr>
        <p:spPr>
          <a:xfrm>
            <a:off x="2888287" y="917812"/>
            <a:ext cx="939829" cy="0"/>
          </a:xfrm>
          <a:prstGeom prst="line">
            <a:avLst/>
          </a:prstGeom>
          <a:ln w="88900">
            <a:solidFill>
              <a:srgbClr val="63D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">
            <a:extLst>
              <a:ext uri="{FF2B5EF4-FFF2-40B4-BE49-F238E27FC236}">
                <a16:creationId xmlns:a16="http://schemas.microsoft.com/office/drawing/2014/main" id="{0E4F2C36-5467-4961-AEF4-DEB80D015AF9}"/>
              </a:ext>
            </a:extLst>
          </p:cNvPr>
          <p:cNvSpPr txBox="1"/>
          <p:nvPr/>
        </p:nvSpPr>
        <p:spPr>
          <a:xfrm>
            <a:off x="3828116" y="1443841"/>
            <a:ext cx="77014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O" sz="3600" b="1" spc="-150" dirty="0">
                <a:solidFill>
                  <a:srgbClr val="5269AE"/>
                </a:solidFill>
                <a:latin typeface="Arial" panose="020B0604020202020204"/>
              </a:rPr>
              <a:t>Presentar los resultados de las encuestas aplicadas a finales de 2021 a los grupos de valor de la ADRES, con el fin de conocer su percepción con respecto a los atributos de calidad de cada uno de los servicios que presta la entidad.</a:t>
            </a: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02D3A23A-210A-354E-8333-8E07368939AC}"/>
              </a:ext>
            </a:extLst>
          </p:cNvPr>
          <p:cNvSpPr txBox="1"/>
          <p:nvPr/>
        </p:nvSpPr>
        <p:spPr>
          <a:xfrm>
            <a:off x="1208246" y="2992631"/>
            <a:ext cx="2082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spc="-150" dirty="0">
                <a:solidFill>
                  <a:schemeClr val="bg1"/>
                </a:solidFill>
              </a:rPr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3353774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3665493" y="4675223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3785296" y="4716608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0.29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A178C1B1-6CEE-4842-814F-58F3120FB150}"/>
              </a:ext>
            </a:extLst>
          </p:cNvPr>
          <p:cNvSpPr/>
          <p:nvPr/>
        </p:nvSpPr>
        <p:spPr>
          <a:xfrm>
            <a:off x="5561571" y="991826"/>
            <a:ext cx="5588510" cy="4543992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+mn-cs"/>
              </a:rPr>
              <a:t>Precisión, </a:t>
            </a:r>
            <a:r>
              <a:rPr kumimoji="0" lang="es-ES" b="0" i="0" u="none" strike="noStrike" kern="1200" cap="none" spc="0" normalizeH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+mn-cs"/>
              </a:rPr>
              <a:t>a</a:t>
            </a:r>
            <a:r>
              <a:rPr lang="es-ES" dirty="0" err="1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gilidad</a:t>
            </a:r>
            <a:r>
              <a:rPr lang="es-ES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 y oportunidad en la información de las devoluciones mejoraron 0.29 puntos de brecha</a:t>
            </a:r>
            <a:r>
              <a:rPr lang="es-ES" sz="12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.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+mn-cs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3051733" y="1679604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3171536" y="1720989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6"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-0.21</a:t>
            </a:r>
          </a:p>
        </p:txBody>
      </p:sp>
      <p:sp>
        <p:nvSpPr>
          <p:cNvPr id="23" name="Proceso alternativo 5">
            <a:extLst>
              <a:ext uri="{FF2B5EF4-FFF2-40B4-BE49-F238E27FC236}">
                <a16:creationId xmlns:a16="http://schemas.microsoft.com/office/drawing/2014/main" id="{2C4E7B23-4A15-4D99-8195-26F0C6734CD8}"/>
              </a:ext>
            </a:extLst>
          </p:cNvPr>
          <p:cNvSpPr/>
          <p:nvPr/>
        </p:nvSpPr>
        <p:spPr>
          <a:xfrm>
            <a:off x="2270285" y="2522424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>
              <a:solidFill>
                <a:schemeClr val="bg1"/>
              </a:solidFill>
              <a:ea typeface="Verdana" panose="020B0604030504040204" pitchFamily="34" charset="0"/>
            </a:endParaRPr>
          </a:p>
          <a:p>
            <a:pPr algn="ctr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Devolución de aportes adicionales REX</a:t>
            </a:r>
          </a:p>
          <a:p>
            <a:pPr algn="ctr"/>
            <a:endParaRPr lang="es-CO" b="1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pic>
        <p:nvPicPr>
          <p:cNvPr id="27" name="Imagen 26" descr="Imagen que contiene Forma&#10;&#10;Descripción generada automáticamente">
            <a:extLst>
              <a:ext uri="{FF2B5EF4-FFF2-40B4-BE49-F238E27FC236}">
                <a16:creationId xmlns:a16="http://schemas.microsoft.com/office/drawing/2014/main" id="{19ED1971-3279-4A28-B974-8C2C1C6057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52" r="50339" b="37505"/>
          <a:stretch/>
        </p:blipFill>
        <p:spPr>
          <a:xfrm>
            <a:off x="2499613" y="4326653"/>
            <a:ext cx="984924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2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7969830" y="4683980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8099605" y="4725138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0.29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A178C1B1-6CEE-4842-814F-58F3120FB150}"/>
              </a:ext>
            </a:extLst>
          </p:cNvPr>
          <p:cNvSpPr/>
          <p:nvPr/>
        </p:nvSpPr>
        <p:spPr>
          <a:xfrm>
            <a:off x="1108365" y="1009198"/>
            <a:ext cx="5528549" cy="4663262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Precisión en los valores de reintegro, agilidad y oportunidad en la información de reintegro.</a:t>
            </a:r>
            <a:endParaRPr lang="es-CO" dirty="0">
              <a:solidFill>
                <a:srgbClr val="4F81BD">
                  <a:lumMod val="50000"/>
                </a:srgbClr>
              </a:solidFill>
              <a:latin typeface="Arial"/>
              <a:ea typeface="Verdana" panose="020B0604030504040204" pitchFamily="34" charset="0"/>
            </a:endParaRPr>
          </a:p>
        </p:txBody>
      </p:sp>
      <p:pic>
        <p:nvPicPr>
          <p:cNvPr id="10" name="Imagen 9" descr="Imagen que contiene Forma&#10;&#10;Descripción generada automáticamente">
            <a:extLst>
              <a:ext uri="{FF2B5EF4-FFF2-40B4-BE49-F238E27FC236}">
                <a16:creationId xmlns:a16="http://schemas.microsoft.com/office/drawing/2014/main" id="{80394791-05C2-4A7C-99E1-54CE3DEF7D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52" r="50339" b="37505"/>
          <a:stretch/>
        </p:blipFill>
        <p:spPr>
          <a:xfrm>
            <a:off x="9569354" y="4411201"/>
            <a:ext cx="984924" cy="1015663"/>
          </a:xfrm>
          <a:prstGeom prst="rect">
            <a:avLst/>
          </a:prstGeom>
        </p:spPr>
      </p:pic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7969830" y="1787673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8099605" y="1799226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6"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-0.21</a:t>
            </a:r>
          </a:p>
        </p:txBody>
      </p:sp>
      <p:sp>
        <p:nvSpPr>
          <p:cNvPr id="23" name="Proceso alternativo 5">
            <a:extLst>
              <a:ext uri="{FF2B5EF4-FFF2-40B4-BE49-F238E27FC236}">
                <a16:creationId xmlns:a16="http://schemas.microsoft.com/office/drawing/2014/main" id="{D282E76E-EF04-4A17-9D8B-F98BD42B0BDC}"/>
              </a:ext>
            </a:extLst>
          </p:cNvPr>
          <p:cNvSpPr/>
          <p:nvPr/>
        </p:nvSpPr>
        <p:spPr>
          <a:xfrm>
            <a:off x="7198354" y="2623874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bg1"/>
              </a:solidFill>
              <a:ea typeface="Verdana" panose="020B0604030504040204" pitchFamily="34" charset="0"/>
            </a:endParaRPr>
          </a:p>
          <a:p>
            <a:pPr algn="ctr"/>
            <a:r>
              <a:rPr lang="es-ES" b="1" dirty="0">
                <a:solidFill>
                  <a:schemeClr val="bg1"/>
                </a:solidFill>
                <a:ea typeface="Verdana" panose="020B0604030504040204" pitchFamily="34" charset="0"/>
              </a:rPr>
              <a:t>Reintegro de recursos con cargo a la UPC</a:t>
            </a:r>
          </a:p>
          <a:p>
            <a:pPr algn="ctr"/>
            <a:endParaRPr lang="es-CO" b="1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38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5654514" y="3922525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5774317" y="3963910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0.12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A178C1B1-6CEE-4842-814F-58F3120FB150}"/>
              </a:ext>
            </a:extLst>
          </p:cNvPr>
          <p:cNvSpPr/>
          <p:nvPr/>
        </p:nvSpPr>
        <p:spPr>
          <a:xfrm>
            <a:off x="6614317" y="6936"/>
            <a:ext cx="4275125" cy="3394609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Facilidad en </a:t>
            </a:r>
            <a:r>
              <a:rPr lang="es-CO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el acceso.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Agilidad en el otorgamiento de opciones.</a:t>
            </a: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4851737" y="843260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4971540" y="884645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6"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-0.5</a:t>
            </a:r>
          </a:p>
        </p:txBody>
      </p:sp>
      <p:pic>
        <p:nvPicPr>
          <p:cNvPr id="30" name="Imagen 29" descr="Imagen que contiene Forma&#10;&#10;Descripción generada automáticamente">
            <a:extLst>
              <a:ext uri="{FF2B5EF4-FFF2-40B4-BE49-F238E27FC236}">
                <a16:creationId xmlns:a16="http://schemas.microsoft.com/office/drawing/2014/main" id="{0E9C9283-FDF8-4C01-BAFC-EEB8E7B2DE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52" r="50339" b="37505"/>
          <a:stretch/>
        </p:blipFill>
        <p:spPr>
          <a:xfrm>
            <a:off x="4601183" y="3680640"/>
            <a:ext cx="984924" cy="1015663"/>
          </a:xfrm>
          <a:prstGeom prst="rect">
            <a:avLst/>
          </a:prstGeom>
        </p:spPr>
      </p:pic>
      <p:sp>
        <p:nvSpPr>
          <p:cNvPr id="21" name="Proceso alternativo 5">
            <a:extLst>
              <a:ext uri="{FF2B5EF4-FFF2-40B4-BE49-F238E27FC236}">
                <a16:creationId xmlns:a16="http://schemas.microsoft.com/office/drawing/2014/main" id="{2058B6BA-2354-419C-961A-5C852FA5C3DD}"/>
              </a:ext>
            </a:extLst>
          </p:cNvPr>
          <p:cNvSpPr/>
          <p:nvPr/>
        </p:nvSpPr>
        <p:spPr>
          <a:xfrm>
            <a:off x="4162958" y="1832595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500" b="1" dirty="0">
                <a:solidFill>
                  <a:schemeClr val="bg1"/>
                </a:solidFill>
                <a:ea typeface="Verdana" panose="020B0604030504040204" pitchFamily="34" charset="0"/>
              </a:rPr>
              <a:t>Instrumentos para el fortalecimiento patrimonial de aseguradores y prestadores de servicios de salud y de garantía para el acceso a créditos y otras formas de financiamiento</a:t>
            </a:r>
          </a:p>
        </p:txBody>
      </p:sp>
      <p:sp>
        <p:nvSpPr>
          <p:cNvPr id="31" name="Estrella: 5 puntas 30">
            <a:extLst>
              <a:ext uri="{FF2B5EF4-FFF2-40B4-BE49-F238E27FC236}">
                <a16:creationId xmlns:a16="http://schemas.microsoft.com/office/drawing/2014/main" id="{4F27FC4E-30DF-4D4F-8EC0-012CD52370D2}"/>
              </a:ext>
            </a:extLst>
          </p:cNvPr>
          <p:cNvSpPr/>
          <p:nvPr/>
        </p:nvSpPr>
        <p:spPr>
          <a:xfrm>
            <a:off x="-38539" y="2477105"/>
            <a:ext cx="4716012" cy="3963909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Oportunidad en el giro de los recursos.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 Exactitud en los valores de giro de los recursos</a:t>
            </a:r>
            <a:r>
              <a:rPr lang="es-CO" sz="14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.</a:t>
            </a:r>
            <a:endParaRPr lang="es-CO" sz="1400" dirty="0">
              <a:solidFill>
                <a:srgbClr val="4F81BD">
                  <a:lumMod val="50000"/>
                </a:srgbClr>
              </a:solidFill>
              <a:latin typeface="Arial"/>
              <a:ea typeface="Verdana" panose="020B0604030504040204" pitchFamily="34" charset="0"/>
            </a:endParaRPr>
          </a:p>
        </p:txBody>
      </p:sp>
      <p:pic>
        <p:nvPicPr>
          <p:cNvPr id="32" name="Imagen 31" descr="Icono&#10;&#10;Descripción generada automáticamente con confianza baja">
            <a:extLst>
              <a:ext uri="{FF2B5EF4-FFF2-40B4-BE49-F238E27FC236}">
                <a16:creationId xmlns:a16="http://schemas.microsoft.com/office/drawing/2014/main" id="{7A87EEB2-EB98-440A-A35A-C1EA30091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76875">
            <a:off x="7996192" y="3053792"/>
            <a:ext cx="4113424" cy="4113424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0ADF2BF8-C4C0-4A30-A2AC-6774E7A0D258}"/>
              </a:ext>
            </a:extLst>
          </p:cNvPr>
          <p:cNvSpPr txBox="1"/>
          <p:nvPr/>
        </p:nvSpPr>
        <p:spPr>
          <a:xfrm>
            <a:off x="8602082" y="4236436"/>
            <a:ext cx="2620373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OPORTUNIDAD DE MEJORA</a:t>
            </a:r>
          </a:p>
          <a:p>
            <a:pPr algn="ctr"/>
            <a:endParaRPr lang="es-CO" sz="18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  <a:p>
            <a:pPr algn="just"/>
            <a:r>
              <a:rPr lang="es-CO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Cobertura y claridad en la información para el acceso y/o el otorgamiento de opciones</a:t>
            </a:r>
            <a:endParaRPr lang="es-CO" sz="18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37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A178C1B1-6CEE-4842-814F-58F3120FB150}"/>
              </a:ext>
            </a:extLst>
          </p:cNvPr>
          <p:cNvSpPr/>
          <p:nvPr/>
        </p:nvSpPr>
        <p:spPr>
          <a:xfrm>
            <a:off x="5953" y="2118049"/>
            <a:ext cx="5154386" cy="4225800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Metodologías claras, fáciles y simples.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Transparencia, agilidad y oportunidad en la transferencia de los recursos.</a:t>
            </a:r>
          </a:p>
          <a:p>
            <a:pPr marL="228600" indent="-228600" algn="ctr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Oportunidad en la publicación de información, actos administrativos y regulación</a:t>
            </a:r>
          </a:p>
        </p:txBody>
      </p:sp>
      <p:pic>
        <p:nvPicPr>
          <p:cNvPr id="17" name="Imagen 16" descr="Icono&#10;&#10;Descripción generada automáticamente con confianza baja">
            <a:extLst>
              <a:ext uri="{FF2B5EF4-FFF2-40B4-BE49-F238E27FC236}">
                <a16:creationId xmlns:a16="http://schemas.microsoft.com/office/drawing/2014/main" id="{FB6B59A5-1371-4A08-BF5D-D1040414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6875">
            <a:off x="8024182" y="2970705"/>
            <a:ext cx="4298836" cy="429883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4946811" y="3984315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5076586" y="4066633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1.15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Imagen que contiene Forma&#10;&#10;Descripción generada automáticamente">
            <a:extLst>
              <a:ext uri="{FF2B5EF4-FFF2-40B4-BE49-F238E27FC236}">
                <a16:creationId xmlns:a16="http://schemas.microsoft.com/office/drawing/2014/main" id="{80394791-05C2-4A7C-99E1-54CE3DEF7D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52" r="50339" b="37505"/>
          <a:stretch/>
        </p:blipFill>
        <p:spPr>
          <a:xfrm>
            <a:off x="6601390" y="3716293"/>
            <a:ext cx="984924" cy="1015663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4EE17E96-4B02-4697-9913-848E64587857}"/>
              </a:ext>
            </a:extLst>
          </p:cNvPr>
          <p:cNvSpPr txBox="1"/>
          <p:nvPr/>
        </p:nvSpPr>
        <p:spPr>
          <a:xfrm>
            <a:off x="8657366" y="3960619"/>
            <a:ext cx="2670463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OPORTUNIDAD DE MEJORA</a:t>
            </a:r>
          </a:p>
          <a:p>
            <a:pPr algn="just"/>
            <a:r>
              <a:rPr lang="es-ES" sz="14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Socialización de reglas de juego o de las normas de operación de acuerdo con la calificación otorgada por las EPS, EOC y EPSS, aunque mejoró con respecto a la calificación de la vigencia anterior.</a:t>
            </a:r>
          </a:p>
          <a:p>
            <a:pPr algn="ctr"/>
            <a:endParaRPr lang="es-CO" sz="18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5375920" y="994272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5505695" y="1005825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6"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-0.53</a:t>
            </a:r>
          </a:p>
        </p:txBody>
      </p:sp>
      <p:sp>
        <p:nvSpPr>
          <p:cNvPr id="28" name="Proceso alternativo 5">
            <a:extLst>
              <a:ext uri="{FF2B5EF4-FFF2-40B4-BE49-F238E27FC236}">
                <a16:creationId xmlns:a16="http://schemas.microsoft.com/office/drawing/2014/main" id="{3C20E096-218B-43BA-A34A-AEB7BD86747A}"/>
              </a:ext>
            </a:extLst>
          </p:cNvPr>
          <p:cNvSpPr/>
          <p:nvPr/>
        </p:nvSpPr>
        <p:spPr>
          <a:xfrm>
            <a:off x="4603202" y="1858524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Saneamiento financiero SGSSS - Acuerdo de Punto Final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3626875-7187-47D8-B40A-F7B83FC7CBDC}"/>
              </a:ext>
            </a:extLst>
          </p:cNvPr>
          <p:cNvSpPr/>
          <p:nvPr/>
        </p:nvSpPr>
        <p:spPr>
          <a:xfrm>
            <a:off x="444220" y="1005825"/>
            <a:ext cx="39423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.</a:t>
            </a:r>
          </a:p>
        </p:txBody>
      </p:sp>
      <p:sp>
        <p:nvSpPr>
          <p:cNvPr id="30" name="Estrella: 5 puntas 29">
            <a:extLst>
              <a:ext uri="{FF2B5EF4-FFF2-40B4-BE49-F238E27FC236}">
                <a16:creationId xmlns:a16="http://schemas.microsoft.com/office/drawing/2014/main" id="{8ACDD74B-C09A-4529-B32C-29BC47655C9A}"/>
              </a:ext>
            </a:extLst>
          </p:cNvPr>
          <p:cNvSpPr/>
          <p:nvPr/>
        </p:nvSpPr>
        <p:spPr>
          <a:xfrm>
            <a:off x="7309809" y="-6287"/>
            <a:ext cx="4275125" cy="3394609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Mecanismos ágiles de intercambio de información y capacitación sobre el funcionamiento del mecanismo de saneamiento</a:t>
            </a:r>
          </a:p>
        </p:txBody>
      </p:sp>
    </p:spTree>
    <p:extLst>
      <p:ext uri="{BB962C8B-B14F-4D97-AF65-F5344CB8AC3E}">
        <p14:creationId xmlns:p14="http://schemas.microsoft.com/office/powerpoint/2010/main" val="225126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o alternativo 5">
            <a:extLst>
              <a:ext uri="{FF2B5EF4-FFF2-40B4-BE49-F238E27FC236}">
                <a16:creationId xmlns:a16="http://schemas.microsoft.com/office/drawing/2014/main" id="{E2891E93-2DD9-44D3-B412-88CBB79CBC30}"/>
              </a:ext>
            </a:extLst>
          </p:cNvPr>
          <p:cNvSpPr/>
          <p:nvPr/>
        </p:nvSpPr>
        <p:spPr>
          <a:xfrm>
            <a:off x="5526544" y="2792423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Liquidación, reconocimiento y pago de presupuestos máximos</a:t>
            </a:r>
          </a:p>
        </p:txBody>
      </p:sp>
      <p:sp>
        <p:nvSpPr>
          <p:cNvPr id="3" name="Rectángulo redondeado 24">
            <a:extLst>
              <a:ext uri="{FF2B5EF4-FFF2-40B4-BE49-F238E27FC236}">
                <a16:creationId xmlns:a16="http://schemas.microsoft.com/office/drawing/2014/main" id="{1F3747A5-08B0-482C-A316-015225376DA1}"/>
              </a:ext>
            </a:extLst>
          </p:cNvPr>
          <p:cNvSpPr/>
          <p:nvPr/>
        </p:nvSpPr>
        <p:spPr>
          <a:xfrm>
            <a:off x="6267241" y="1901219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1E98622-42D4-4AF3-90DE-DA67C59E29A9}"/>
              </a:ext>
            </a:extLst>
          </p:cNvPr>
          <p:cNvSpPr/>
          <p:nvPr/>
        </p:nvSpPr>
        <p:spPr>
          <a:xfrm>
            <a:off x="6267242" y="1926637"/>
            <a:ext cx="144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noProof="0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-0.21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5" name="Rectángulo redondeado 24">
            <a:extLst>
              <a:ext uri="{FF2B5EF4-FFF2-40B4-BE49-F238E27FC236}">
                <a16:creationId xmlns:a16="http://schemas.microsoft.com/office/drawing/2014/main" id="{2E253305-3911-4759-AD88-06A8550AA47B}"/>
              </a:ext>
            </a:extLst>
          </p:cNvPr>
          <p:cNvSpPr/>
          <p:nvPr/>
        </p:nvSpPr>
        <p:spPr>
          <a:xfrm>
            <a:off x="6777793" y="4861168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76B02E7-F3CE-41B6-97DB-A36F12D8B811}"/>
              </a:ext>
            </a:extLst>
          </p:cNvPr>
          <p:cNvSpPr/>
          <p:nvPr/>
        </p:nvSpPr>
        <p:spPr>
          <a:xfrm>
            <a:off x="6777793" y="4886585"/>
            <a:ext cx="144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0.92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7A75AF2-0F39-4253-95D2-69437D92F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595" y="4669913"/>
            <a:ext cx="987638" cy="1018120"/>
          </a:xfrm>
          <a:prstGeom prst="rect">
            <a:avLst/>
          </a:prstGeom>
        </p:spPr>
      </p:pic>
      <p:pic>
        <p:nvPicPr>
          <p:cNvPr id="9" name="Imagen 8" descr="Icono&#10;&#10;Descripción generada automáticamente con confianza baja">
            <a:extLst>
              <a:ext uri="{FF2B5EF4-FFF2-40B4-BE49-F238E27FC236}">
                <a16:creationId xmlns:a16="http://schemas.microsoft.com/office/drawing/2014/main" id="{53AD29AE-5C0E-4550-A6F0-F9CD0A9FF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76875">
            <a:off x="8434846" y="2886832"/>
            <a:ext cx="4298836" cy="429883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42462DE-2605-47F8-83C8-32547DD2B79C}"/>
              </a:ext>
            </a:extLst>
          </p:cNvPr>
          <p:cNvSpPr txBox="1"/>
          <p:nvPr/>
        </p:nvSpPr>
        <p:spPr>
          <a:xfrm>
            <a:off x="9163409" y="4093423"/>
            <a:ext cx="252498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OPORTUNIDAD DE MEJORA</a:t>
            </a:r>
          </a:p>
          <a:p>
            <a:pPr algn="just"/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Exactitud en los valores de giro y monitoreo permanente.</a:t>
            </a:r>
            <a:endParaRPr lang="es-CO" sz="15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11" name="Estrella: 5 puntas 10">
            <a:extLst>
              <a:ext uri="{FF2B5EF4-FFF2-40B4-BE49-F238E27FC236}">
                <a16:creationId xmlns:a16="http://schemas.microsoft.com/office/drawing/2014/main" id="{A18D7D3D-39DA-4F7F-8E80-AB0AF64D9B5E}"/>
              </a:ext>
            </a:extLst>
          </p:cNvPr>
          <p:cNvSpPr/>
          <p:nvPr/>
        </p:nvSpPr>
        <p:spPr>
          <a:xfrm>
            <a:off x="28244" y="750266"/>
            <a:ext cx="6023669" cy="4649450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Precisión</a:t>
            </a:r>
          </a:p>
          <a:p>
            <a:pPr algn="ctr"/>
            <a:endParaRPr lang="es-ES" sz="14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algn="ctr"/>
            <a:r>
              <a:rPr lang="es-ES" sz="14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Agilidad y oportunidad en la transferencia de los recursos</a:t>
            </a:r>
          </a:p>
          <a:p>
            <a:pPr algn="ctr"/>
            <a:endParaRPr lang="es-ES" sz="14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algn="ctr"/>
            <a:r>
              <a:rPr lang="es-ES" sz="14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Transparencia</a:t>
            </a:r>
          </a:p>
          <a:p>
            <a:pPr algn="ctr"/>
            <a:endParaRPr lang="es-ES" sz="14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algn="ctr"/>
            <a:r>
              <a:rPr lang="es-ES" sz="14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Facilidad y simplicidad en las metodologías</a:t>
            </a:r>
          </a:p>
          <a:p>
            <a:pPr algn="ctr"/>
            <a:endParaRPr lang="es-CO" dirty="0"/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F66A5328-5EBF-8435-1C91-EDAD6B8FF02A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TextBox 38">
            <a:extLst>
              <a:ext uri="{FF2B5EF4-FFF2-40B4-BE49-F238E27FC236}">
                <a16:creationId xmlns:a16="http://schemas.microsoft.com/office/drawing/2014/main" id="{A7A1F381-5370-D6DE-2B84-3CDA375B07D7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9A944A73-5EA5-D59E-C09D-2F6188A916BC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id="{BB0CD533-9B72-5862-8C9A-51B773FE1E1A}"/>
              </a:ext>
            </a:extLst>
          </p:cNvPr>
          <p:cNvSpPr txBox="1"/>
          <p:nvPr/>
        </p:nvSpPr>
        <p:spPr>
          <a:xfrm>
            <a:off x="704925" y="128563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TextBox 36">
            <a:extLst>
              <a:ext uri="{FF2B5EF4-FFF2-40B4-BE49-F238E27FC236}">
                <a16:creationId xmlns:a16="http://schemas.microsoft.com/office/drawing/2014/main" id="{7ECAFA1D-7E10-D1BA-10EF-C64945D1642B}"/>
              </a:ext>
            </a:extLst>
          </p:cNvPr>
          <p:cNvSpPr txBox="1"/>
          <p:nvPr/>
        </p:nvSpPr>
        <p:spPr>
          <a:xfrm>
            <a:off x="663360" y="128563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Rectangle 34">
            <a:extLst>
              <a:ext uri="{FF2B5EF4-FFF2-40B4-BE49-F238E27FC236}">
                <a16:creationId xmlns:a16="http://schemas.microsoft.com/office/drawing/2014/main" id="{4AE204BD-4703-2A35-7AA4-E5A1317971C1}"/>
              </a:ext>
            </a:extLst>
          </p:cNvPr>
          <p:cNvSpPr/>
          <p:nvPr/>
        </p:nvSpPr>
        <p:spPr>
          <a:xfrm rot="5400000">
            <a:off x="708219" y="1730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0230A018-0ADF-E35A-9D21-3566FE6294A0}"/>
              </a:ext>
            </a:extLst>
          </p:cNvPr>
          <p:cNvCxnSpPr>
            <a:cxnSpLocks/>
          </p:cNvCxnSpPr>
          <p:nvPr/>
        </p:nvCxnSpPr>
        <p:spPr>
          <a:xfrm>
            <a:off x="718780" y="9956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4">
            <a:extLst>
              <a:ext uri="{FF2B5EF4-FFF2-40B4-BE49-F238E27FC236}">
                <a16:creationId xmlns:a16="http://schemas.microsoft.com/office/drawing/2014/main" id="{C6F033DE-0466-5622-3D36-85E1ECFAF04E}"/>
              </a:ext>
            </a:extLst>
          </p:cNvPr>
          <p:cNvSpPr/>
          <p:nvPr/>
        </p:nvSpPr>
        <p:spPr>
          <a:xfrm rot="5400000">
            <a:off x="719703" y="1600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ctangle 34">
            <a:extLst>
              <a:ext uri="{FF2B5EF4-FFF2-40B4-BE49-F238E27FC236}">
                <a16:creationId xmlns:a16="http://schemas.microsoft.com/office/drawing/2014/main" id="{93AF9B7E-3C13-CB2D-0791-B31C61154483}"/>
              </a:ext>
            </a:extLst>
          </p:cNvPr>
          <p:cNvSpPr/>
          <p:nvPr/>
        </p:nvSpPr>
        <p:spPr>
          <a:xfrm rot="5400000">
            <a:off x="720748" y="1605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2" name="TextBox 36">
            <a:extLst>
              <a:ext uri="{FF2B5EF4-FFF2-40B4-BE49-F238E27FC236}">
                <a16:creationId xmlns:a16="http://schemas.microsoft.com/office/drawing/2014/main" id="{5B3EC050-3680-2366-C50E-CB0B0EFBE754}"/>
              </a:ext>
            </a:extLst>
          </p:cNvPr>
          <p:cNvSpPr txBox="1"/>
          <p:nvPr/>
        </p:nvSpPr>
        <p:spPr>
          <a:xfrm>
            <a:off x="854798" y="106783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8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cono&#10;&#10;Descripción generada automáticamente con confianza baja">
            <a:extLst>
              <a:ext uri="{FF2B5EF4-FFF2-40B4-BE49-F238E27FC236}">
                <a16:creationId xmlns:a16="http://schemas.microsoft.com/office/drawing/2014/main" id="{FB6B59A5-1371-4A08-BF5D-D1040414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6875">
            <a:off x="3470654" y="2461958"/>
            <a:ext cx="4738663" cy="473866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1967322" y="4338974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2087125" y="4380359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0.73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A178C1B1-6CEE-4842-814F-58F3120FB150}"/>
              </a:ext>
            </a:extLst>
          </p:cNvPr>
          <p:cNvSpPr/>
          <p:nvPr/>
        </p:nvSpPr>
        <p:spPr>
          <a:xfrm>
            <a:off x="6865428" y="51048"/>
            <a:ext cx="5454835" cy="4621472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" name="Imagen 9" descr="Imagen que contiene Forma&#10;&#10;Descripción generada automáticamente">
            <a:extLst>
              <a:ext uri="{FF2B5EF4-FFF2-40B4-BE49-F238E27FC236}">
                <a16:creationId xmlns:a16="http://schemas.microsoft.com/office/drawing/2014/main" id="{80394791-05C2-4A7C-99E1-54CE3DEF7D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52" r="50339" b="37505"/>
          <a:stretch/>
        </p:blipFill>
        <p:spPr>
          <a:xfrm>
            <a:off x="768526" y="4068520"/>
            <a:ext cx="984924" cy="1015663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4EE17E96-4B02-4697-9913-848E64587857}"/>
              </a:ext>
            </a:extLst>
          </p:cNvPr>
          <p:cNvSpPr txBox="1"/>
          <p:nvPr/>
        </p:nvSpPr>
        <p:spPr>
          <a:xfrm>
            <a:off x="4140782" y="3596294"/>
            <a:ext cx="3099300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OPORTUNIDAD DE MEJORA</a:t>
            </a:r>
          </a:p>
          <a:p>
            <a:pPr algn="just"/>
            <a:endParaRPr lang="es-CO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  <a:p>
            <a:pPr algn="just"/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Precisión y agilidad en los resultados, de acuerdo con la opinión de las EPS, EOC y EPSS; aunque el atributo agilidad en los resultados mejoro con respecto al resultado de la vigencia anterior.</a:t>
            </a:r>
          </a:p>
          <a:p>
            <a:pPr algn="just"/>
            <a:endParaRPr lang="es-ES" sz="15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1353562" y="1343355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1473365" y="1384740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-0.24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23" name="Proceso alternativo 5">
            <a:extLst>
              <a:ext uri="{FF2B5EF4-FFF2-40B4-BE49-F238E27FC236}">
                <a16:creationId xmlns:a16="http://schemas.microsoft.com/office/drawing/2014/main" id="{2905FD5B-E982-4459-A103-4DD9D63E9CAB}"/>
              </a:ext>
            </a:extLst>
          </p:cNvPr>
          <p:cNvSpPr/>
          <p:nvPr/>
        </p:nvSpPr>
        <p:spPr>
          <a:xfrm>
            <a:off x="572114" y="2234676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Verificación y reconocimiento de los recursos por servicios y tecnologías en salud no financiados con cargo a la UPC 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584D4B8-59B8-460C-A0BC-80906FF899E2}"/>
              </a:ext>
            </a:extLst>
          </p:cNvPr>
          <p:cNvSpPr/>
          <p:nvPr/>
        </p:nvSpPr>
        <p:spPr>
          <a:xfrm>
            <a:off x="8571762" y="1918718"/>
            <a:ext cx="20558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Disposición de los manuales de auditoria, de acuerdo con la percepción de las IPS y 2.40 puntos de mejoramiento.</a:t>
            </a:r>
          </a:p>
          <a:p>
            <a:pPr algn="just"/>
            <a:endParaRPr lang="es-ES" sz="10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algn="just"/>
            <a:r>
              <a:rPr lang="es-CO" sz="1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Disponibilidad de información agregada para consulta en la página Web</a:t>
            </a:r>
          </a:p>
          <a:p>
            <a:pPr algn="just"/>
            <a:endParaRPr lang="es-ES" sz="10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algn="just"/>
            <a:r>
              <a:rPr lang="es-CO" sz="1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Exactitud en los valores de giro</a:t>
            </a:r>
          </a:p>
        </p:txBody>
      </p:sp>
      <p:sp>
        <p:nvSpPr>
          <p:cNvPr id="28" name="Estrella: 5 puntas 27">
            <a:extLst>
              <a:ext uri="{FF2B5EF4-FFF2-40B4-BE49-F238E27FC236}">
                <a16:creationId xmlns:a16="http://schemas.microsoft.com/office/drawing/2014/main" id="{361401F1-B138-4F01-AD01-7601876968AA}"/>
              </a:ext>
            </a:extLst>
          </p:cNvPr>
          <p:cNvSpPr/>
          <p:nvPr/>
        </p:nvSpPr>
        <p:spPr>
          <a:xfrm>
            <a:off x="8706435" y="4389815"/>
            <a:ext cx="3175529" cy="2539158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Oportunidad en el pago y/o en la información de los resultados de la verificación</a:t>
            </a:r>
            <a:endParaRPr lang="es-CO" sz="1050" dirty="0"/>
          </a:p>
        </p:txBody>
      </p:sp>
    </p:spTree>
    <p:extLst>
      <p:ext uri="{BB962C8B-B14F-4D97-AF65-F5344CB8AC3E}">
        <p14:creationId xmlns:p14="http://schemas.microsoft.com/office/powerpoint/2010/main" val="157155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  <p:bldP spid="2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cono&#10;&#10;Descripción generada automáticamente con confianza baja">
            <a:extLst>
              <a:ext uri="{FF2B5EF4-FFF2-40B4-BE49-F238E27FC236}">
                <a16:creationId xmlns:a16="http://schemas.microsoft.com/office/drawing/2014/main" id="{FB6B59A5-1371-4A08-BF5D-D1040414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6875">
            <a:off x="5821896" y="257387"/>
            <a:ext cx="6813698" cy="681369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35214" y="85668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2285000" y="4856078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2415384" y="4914267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1.35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EE17E96-4B02-4697-9913-848E64587857}"/>
              </a:ext>
            </a:extLst>
          </p:cNvPr>
          <p:cNvSpPr txBox="1"/>
          <p:nvPr/>
        </p:nvSpPr>
        <p:spPr>
          <a:xfrm>
            <a:off x="6591881" y="1767834"/>
            <a:ext cx="4545639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OPORTUNIDAD DE MEJORA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Oportunidad en el pago y/o en la información de los resultados de la verificación.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CO" sz="15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Disponibilidad de información agregada para consulta en la página Web sobre giros efectuados.</a:t>
            </a:r>
          </a:p>
          <a:p>
            <a:pPr algn="just"/>
            <a:endParaRPr lang="es-CO" sz="15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Precisión en la verificación.</a:t>
            </a:r>
          </a:p>
          <a:p>
            <a:pPr algn="just"/>
            <a:endParaRPr lang="es-ES" sz="15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Agilidad en los resultados.</a:t>
            </a:r>
          </a:p>
          <a:p>
            <a:pPr algn="just"/>
            <a:endParaRPr lang="es-ES" sz="15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Disposición de manuales de auditoria con -1,08 puntos de brecha, calificación otorgada por las IPS.</a:t>
            </a:r>
          </a:p>
          <a:p>
            <a:pPr algn="just"/>
            <a:endParaRPr lang="es-ES" sz="15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Exactitud en los valores de giro.</a:t>
            </a:r>
            <a:endParaRPr lang="es-CO" sz="15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2926578" y="1767834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3056353" y="1779387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6"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-0.32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3626875-7187-47D8-B40A-F7B83FC7CBDC}"/>
              </a:ext>
            </a:extLst>
          </p:cNvPr>
          <p:cNvSpPr/>
          <p:nvPr/>
        </p:nvSpPr>
        <p:spPr>
          <a:xfrm>
            <a:off x="444220" y="1005825"/>
            <a:ext cx="39423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.</a:t>
            </a:r>
          </a:p>
        </p:txBody>
      </p:sp>
      <p:sp>
        <p:nvSpPr>
          <p:cNvPr id="27" name="Proceso alternativo 5">
            <a:extLst>
              <a:ext uri="{FF2B5EF4-FFF2-40B4-BE49-F238E27FC236}">
                <a16:creationId xmlns:a16="http://schemas.microsoft.com/office/drawing/2014/main" id="{62ECDC32-1FE3-40E1-A562-8AA000169FB8}"/>
              </a:ext>
            </a:extLst>
          </p:cNvPr>
          <p:cNvSpPr/>
          <p:nvPr/>
        </p:nvSpPr>
        <p:spPr>
          <a:xfrm>
            <a:off x="1482811" y="2659805"/>
            <a:ext cx="4194880" cy="200886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>
                <a:solidFill>
                  <a:schemeClr val="bg1"/>
                </a:solidFill>
                <a:ea typeface="Verdana" panose="020B0604030504040204" pitchFamily="34" charset="0"/>
              </a:rPr>
              <a:t>Verificación y reconocimiento de reclamaciones por accidentes de tránsito de vehículos sin SOAT o no identificados, eventos catastróficos</a:t>
            </a:r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 y </a:t>
            </a:r>
            <a:r>
              <a:rPr lang="es-CO" sz="1800" b="1" dirty="0">
                <a:solidFill>
                  <a:schemeClr val="bg1"/>
                </a:solidFill>
                <a:ea typeface="Verdana" panose="020B0604030504040204" pitchFamily="34" charset="0"/>
              </a:rPr>
              <a:t>terroristas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937444E4-6F9B-4369-A6EA-D74E27CA2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086" y="4795344"/>
            <a:ext cx="987638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9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10960" y="1414634"/>
            <a:ext cx="114642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Disposición de canales para interponer las reclamaciones y </a:t>
            </a:r>
            <a:r>
              <a:rPr lang="es-ES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Facilidad en la interposición de reclamaciones presentan una desmejora en 5.3 y 5.05 puntos de brecha debido a</a:t>
            </a:r>
            <a:r>
              <a:rPr lang="es-CO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 que en la evaluación de la percepción efectuada en el año 2020 los grupos de valor no les dieron la suficiente importancia a los mismos y eso generó que la brecha se encuentre en 5 puntos positivos, que comparada con las brecha de -0,3 y -0,05 respectivamente en el año 2021, se genera esa diferencia tan grande.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40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cono&#10;&#10;Descripción generada automáticamente con confianza baja">
            <a:extLst>
              <a:ext uri="{FF2B5EF4-FFF2-40B4-BE49-F238E27FC236}">
                <a16:creationId xmlns:a16="http://schemas.microsoft.com/office/drawing/2014/main" id="{FB6B59A5-1371-4A08-BF5D-D1040414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6875">
            <a:off x="1283538" y="1137098"/>
            <a:ext cx="5139923" cy="513992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8077879" y="4404267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8207654" y="4486585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noProof="0" dirty="0">
                <a:solidFill>
                  <a:srgbClr val="009999"/>
                </a:solidFill>
                <a:ea typeface="Verdana" panose="020B0604030504040204" pitchFamily="34" charset="0"/>
              </a:rPr>
              <a:t>0.86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EE17E96-4B02-4697-9913-848E64587857}"/>
              </a:ext>
            </a:extLst>
          </p:cNvPr>
          <p:cNvSpPr txBox="1"/>
          <p:nvPr/>
        </p:nvSpPr>
        <p:spPr>
          <a:xfrm>
            <a:off x="1891418" y="2342938"/>
            <a:ext cx="3501395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OPORTUNIDAD DE MEJORA</a:t>
            </a:r>
          </a:p>
          <a:p>
            <a:pPr algn="just"/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Agilidad y Oportunidad en la información de reintegro</a:t>
            </a:r>
          </a:p>
          <a:p>
            <a:pPr algn="just"/>
            <a:endParaRPr lang="es-ES" sz="15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algn="just"/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Precisión en los valores de reintegro.</a:t>
            </a:r>
          </a:p>
          <a:p>
            <a:pPr algn="just"/>
            <a:endParaRPr lang="es-ES" sz="1500" dirty="0">
              <a:solidFill>
                <a:srgbClr val="4F81BD">
                  <a:lumMod val="50000"/>
                </a:srgbClr>
              </a:solidFill>
              <a:latin typeface="Arial"/>
              <a:ea typeface="Verdana" panose="020B0604030504040204" pitchFamily="34" charset="0"/>
            </a:endParaRPr>
          </a:p>
          <a:p>
            <a:pPr algn="just"/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Las EPS, EOC y EPSS vuelven a ser las protagonistas en la evaluación otorgada, dejando este servicio dentro con una de las evaluaciones menos satisfactorias en el 2021.</a:t>
            </a:r>
            <a:endParaRPr lang="es-CO" sz="1500" dirty="0">
              <a:solidFill>
                <a:srgbClr val="4F81BD">
                  <a:lumMod val="50000"/>
                </a:srgbClr>
              </a:solidFill>
              <a:latin typeface="Arial"/>
              <a:ea typeface="Verdana" panose="020B0604030504040204" pitchFamily="34" charset="0"/>
            </a:endParaRPr>
          </a:p>
          <a:p>
            <a:pPr algn="ctr"/>
            <a:endParaRPr lang="es-CO" sz="18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8040031" y="1252046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8037448" y="1293204"/>
            <a:ext cx="144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6"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-0.99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3626875-7187-47D8-B40A-F7B83FC7CBDC}"/>
              </a:ext>
            </a:extLst>
          </p:cNvPr>
          <p:cNvSpPr/>
          <p:nvPr/>
        </p:nvSpPr>
        <p:spPr>
          <a:xfrm>
            <a:off x="444220" y="1005825"/>
            <a:ext cx="39423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.</a:t>
            </a:r>
          </a:p>
        </p:txBody>
      </p:sp>
      <p:sp>
        <p:nvSpPr>
          <p:cNvPr id="32" name="Proceso alternativo 5">
            <a:extLst>
              <a:ext uri="{FF2B5EF4-FFF2-40B4-BE49-F238E27FC236}">
                <a16:creationId xmlns:a16="http://schemas.microsoft.com/office/drawing/2014/main" id="{649C157B-A82D-41E9-9E39-3DD7231A1E78}"/>
              </a:ext>
            </a:extLst>
          </p:cNvPr>
          <p:cNvSpPr/>
          <p:nvPr/>
        </p:nvSpPr>
        <p:spPr>
          <a:xfrm>
            <a:off x="7196039" y="2072769"/>
            <a:ext cx="3306308" cy="2069845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>
                <a:solidFill>
                  <a:schemeClr val="bg1"/>
                </a:solidFill>
                <a:ea typeface="Verdana" panose="020B0604030504040204" pitchFamily="34" charset="0"/>
              </a:rPr>
              <a:t>Reintegros por reconocimientos sin justa causa de los recursos por servicios y tecnologías en salud no financiados con cargo a la UPC</a:t>
            </a:r>
            <a:endParaRPr lang="es-CO" b="1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468272C-2067-00ED-4CFB-792447A6F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7294" y="4404267"/>
            <a:ext cx="987638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1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229381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A178C1B1-6CEE-4842-814F-58F3120FB150}"/>
              </a:ext>
            </a:extLst>
          </p:cNvPr>
          <p:cNvSpPr/>
          <p:nvPr/>
        </p:nvSpPr>
        <p:spPr>
          <a:xfrm>
            <a:off x="5940419" y="628575"/>
            <a:ext cx="6047137" cy="4762440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Precisión en los valores de reintegro, la agilidad y oportunidad en la información de reintegro mejoró</a:t>
            </a:r>
            <a:endParaRPr lang="es-CO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2996351" y="1096420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3116154" y="1137805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0.31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27" name="Proceso alternativo 5">
            <a:extLst>
              <a:ext uri="{FF2B5EF4-FFF2-40B4-BE49-F238E27FC236}">
                <a16:creationId xmlns:a16="http://schemas.microsoft.com/office/drawing/2014/main" id="{64FE8043-6793-4FBC-B120-4655C0CDC924}"/>
              </a:ext>
            </a:extLst>
          </p:cNvPr>
          <p:cNvSpPr/>
          <p:nvPr/>
        </p:nvSpPr>
        <p:spPr>
          <a:xfrm>
            <a:off x="1490835" y="2039785"/>
            <a:ext cx="4245140" cy="2727158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>
                <a:solidFill>
                  <a:schemeClr val="bg1"/>
                </a:solidFill>
                <a:ea typeface="Verdana" panose="020B0604030504040204" pitchFamily="34" charset="0"/>
              </a:rPr>
              <a:t>Reintegros por reconocimientos sin justa causa de reclamaciones accidentes de tránsito con vehículos sin SOAT o no identificados, eventos catastróficos y terroristas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A623C9D-523B-4948-9498-BE7C98E951DE}"/>
              </a:ext>
            </a:extLst>
          </p:cNvPr>
          <p:cNvSpPr/>
          <p:nvPr/>
        </p:nvSpPr>
        <p:spPr>
          <a:xfrm>
            <a:off x="342900" y="5990506"/>
            <a:ext cx="1150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9999"/>
                </a:solidFill>
                <a:ea typeface="Verdana" panose="020B0604030504040204" pitchFamily="34" charset="0"/>
              </a:rPr>
              <a:t>Se posiciona como el servicio mejor evaluado en la vigencia 2021 siendo el 5° en mejoramiento de la percepción de los grupos con respecto a la medición del periodo anterior.</a:t>
            </a:r>
          </a:p>
        </p:txBody>
      </p:sp>
      <p:sp>
        <p:nvSpPr>
          <p:cNvPr id="18" name="Rectángulo redondeado 24">
            <a:extLst>
              <a:ext uri="{FF2B5EF4-FFF2-40B4-BE49-F238E27FC236}">
                <a16:creationId xmlns:a16="http://schemas.microsoft.com/office/drawing/2014/main" id="{5D562D6F-4C45-633E-9511-E4B6B7E73191}"/>
              </a:ext>
            </a:extLst>
          </p:cNvPr>
          <p:cNvSpPr/>
          <p:nvPr/>
        </p:nvSpPr>
        <p:spPr>
          <a:xfrm>
            <a:off x="2627437" y="5025560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19D8920-E1E1-E999-E75F-19BB12D6EF54}"/>
              </a:ext>
            </a:extLst>
          </p:cNvPr>
          <p:cNvSpPr/>
          <p:nvPr/>
        </p:nvSpPr>
        <p:spPr>
          <a:xfrm>
            <a:off x="2757212" y="5066718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0.44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pic>
        <p:nvPicPr>
          <p:cNvPr id="21" name="Imagen 20" descr="Imagen que contiene Forma&#10;&#10;Descripción generada automáticamente">
            <a:extLst>
              <a:ext uri="{FF2B5EF4-FFF2-40B4-BE49-F238E27FC236}">
                <a16:creationId xmlns:a16="http://schemas.microsoft.com/office/drawing/2014/main" id="{ED4A489D-F638-0B00-C863-EA1C8A5E46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52" r="50339" b="37505"/>
          <a:stretch/>
        </p:blipFill>
        <p:spPr>
          <a:xfrm>
            <a:off x="4226961" y="4752781"/>
            <a:ext cx="984924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3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/>
      <p:bldP spid="29" grpId="0" build="p"/>
      <p:bldP spid="18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8D14D2-D3DF-2D4E-86E0-9A33427A46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5903089" cy="6858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46E7C95-2680-B141-8366-847390E3D9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0599" y="295702"/>
            <a:ext cx="769441" cy="76944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5D74C2A-F134-DF43-9E0F-D6EC9B98CD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34" y="5782277"/>
            <a:ext cx="2334050" cy="618523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66CC01F-7D45-1249-A288-88136877B543}"/>
              </a:ext>
            </a:extLst>
          </p:cNvPr>
          <p:cNvCxnSpPr>
            <a:cxnSpLocks/>
          </p:cNvCxnSpPr>
          <p:nvPr/>
        </p:nvCxnSpPr>
        <p:spPr>
          <a:xfrm>
            <a:off x="4375230" y="835451"/>
            <a:ext cx="2118167" cy="0"/>
          </a:xfrm>
          <a:prstGeom prst="line">
            <a:avLst/>
          </a:prstGeom>
          <a:ln w="88900">
            <a:solidFill>
              <a:srgbClr val="63D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8">
            <a:extLst>
              <a:ext uri="{FF2B5EF4-FFF2-40B4-BE49-F238E27FC236}">
                <a16:creationId xmlns:a16="http://schemas.microsoft.com/office/drawing/2014/main" id="{02D3A23A-210A-354E-8333-8E07368939AC}"/>
              </a:ext>
            </a:extLst>
          </p:cNvPr>
          <p:cNvSpPr txBox="1"/>
          <p:nvPr/>
        </p:nvSpPr>
        <p:spPr>
          <a:xfrm>
            <a:off x="2619494" y="1185504"/>
            <a:ext cx="92805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s-CO" sz="3600" b="1" spc="-150" dirty="0">
                <a:solidFill>
                  <a:srgbClr val="63D6B4"/>
                </a:solidFill>
              </a:rPr>
              <a:t>Grupos de valor de la ADRES</a:t>
            </a:r>
          </a:p>
          <a:p>
            <a:pPr marL="742950" indent="-742950">
              <a:buAutoNum type="arabicPeriod"/>
            </a:pPr>
            <a:r>
              <a:rPr lang="es-CO" sz="3600" b="1" spc="-150" dirty="0">
                <a:solidFill>
                  <a:srgbClr val="63D6B4"/>
                </a:solidFill>
              </a:rPr>
              <a:t>Participación de los grupos de valor en la encuesta de percepción</a:t>
            </a:r>
          </a:p>
          <a:p>
            <a:pPr marL="742950" indent="-742950">
              <a:buAutoNum type="arabicPeriod"/>
            </a:pPr>
            <a:r>
              <a:rPr lang="es-CO" sz="3600" b="1" spc="-150" dirty="0">
                <a:solidFill>
                  <a:srgbClr val="63D6B4"/>
                </a:solidFill>
              </a:rPr>
              <a:t>Metodología de medición de resultados</a:t>
            </a:r>
          </a:p>
          <a:p>
            <a:pPr marL="742950" indent="-742950">
              <a:buAutoNum type="arabicPeriod"/>
            </a:pPr>
            <a:r>
              <a:rPr lang="es-CO" sz="3600" b="1" spc="-150" dirty="0">
                <a:solidFill>
                  <a:srgbClr val="63D6B4"/>
                </a:solidFill>
              </a:rPr>
              <a:t>Resultados por servicio</a:t>
            </a:r>
          </a:p>
          <a:p>
            <a:pPr marL="742950" indent="-742950">
              <a:buAutoNum type="arabicPeriod"/>
            </a:pPr>
            <a:r>
              <a:rPr lang="es-CO" sz="3600" b="1" spc="-150" dirty="0">
                <a:solidFill>
                  <a:srgbClr val="63D6B4"/>
                </a:solidFill>
              </a:rPr>
              <a:t>Resultados en Transparencia y Eficiencia</a:t>
            </a:r>
          </a:p>
          <a:p>
            <a:pPr marL="742950" indent="-742950">
              <a:buAutoNum type="arabicPeriod"/>
            </a:pPr>
            <a:r>
              <a:rPr lang="es-CO" sz="3600" b="1" spc="-150" dirty="0">
                <a:solidFill>
                  <a:srgbClr val="63D6B4"/>
                </a:solidFill>
              </a:rPr>
              <a:t>Necesidades y/o expectativas actuales</a:t>
            </a:r>
          </a:p>
          <a:p>
            <a:pPr marL="742950" indent="-742950">
              <a:buAutoNum type="arabicPeriod"/>
            </a:pPr>
            <a:r>
              <a:rPr lang="es-CO" sz="3600" b="1" spc="-150" dirty="0">
                <a:solidFill>
                  <a:srgbClr val="63D6B4"/>
                </a:solidFill>
              </a:rPr>
              <a:t>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3559978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cono&#10;&#10;Descripción generada automáticamente con confianza baja">
            <a:extLst>
              <a:ext uri="{FF2B5EF4-FFF2-40B4-BE49-F238E27FC236}">
                <a16:creationId xmlns:a16="http://schemas.microsoft.com/office/drawing/2014/main" id="{FB6B59A5-1371-4A08-BF5D-D1040414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6875">
            <a:off x="8334241" y="3167431"/>
            <a:ext cx="4113424" cy="411342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5375920" y="3890579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5505695" y="3931737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0.05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A178C1B1-6CEE-4842-814F-58F3120FB150}"/>
              </a:ext>
            </a:extLst>
          </p:cNvPr>
          <p:cNvSpPr/>
          <p:nvPr/>
        </p:nvSpPr>
        <p:spPr>
          <a:xfrm>
            <a:off x="103946" y="3134908"/>
            <a:ext cx="4742668" cy="3504056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Claridad de los informes y oportunidad en su entrega.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10" name="Imagen 9" descr="Imagen que contiene Forma&#10;&#10;Descripción generada automáticamente">
            <a:extLst>
              <a:ext uri="{FF2B5EF4-FFF2-40B4-BE49-F238E27FC236}">
                <a16:creationId xmlns:a16="http://schemas.microsoft.com/office/drawing/2014/main" id="{80394791-05C2-4A7C-99E1-54CE3DEF7D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52" r="50339" b="37505"/>
          <a:stretch/>
        </p:blipFill>
        <p:spPr>
          <a:xfrm>
            <a:off x="6975444" y="3617800"/>
            <a:ext cx="984924" cy="1015663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4EE17E96-4B02-4697-9913-848E64587857}"/>
              </a:ext>
            </a:extLst>
          </p:cNvPr>
          <p:cNvSpPr txBox="1"/>
          <p:nvPr/>
        </p:nvSpPr>
        <p:spPr>
          <a:xfrm>
            <a:off x="8886040" y="4334588"/>
            <a:ext cx="26203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OPORTUNIDAD DE MEJORA</a:t>
            </a:r>
          </a:p>
          <a:p>
            <a:pPr algn="ctr"/>
            <a:endParaRPr lang="es-CO" sz="18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  <a:p>
            <a:pPr algn="just"/>
            <a:r>
              <a:rPr lang="es-ES" sz="1500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Cobertura en las muestras seleccionadas. </a:t>
            </a:r>
            <a:endParaRPr lang="es-CO" sz="15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5375920" y="994272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5505695" y="1005825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6"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-0.62</a:t>
            </a:r>
          </a:p>
        </p:txBody>
      </p:sp>
      <p:sp>
        <p:nvSpPr>
          <p:cNvPr id="27" name="Proceso alternativo 5">
            <a:extLst>
              <a:ext uri="{FF2B5EF4-FFF2-40B4-BE49-F238E27FC236}">
                <a16:creationId xmlns:a16="http://schemas.microsoft.com/office/drawing/2014/main" id="{63332E87-90F8-48D4-AF15-3A6497DBE8D3}"/>
              </a:ext>
            </a:extLst>
          </p:cNvPr>
          <p:cNvSpPr/>
          <p:nvPr/>
        </p:nvSpPr>
        <p:spPr>
          <a:xfrm>
            <a:off x="4604444" y="1869396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Auditorías preventivas y correctivas de la BDUA</a:t>
            </a:r>
          </a:p>
        </p:txBody>
      </p:sp>
    </p:spTree>
    <p:extLst>
      <p:ext uri="{BB962C8B-B14F-4D97-AF65-F5344CB8AC3E}">
        <p14:creationId xmlns:p14="http://schemas.microsoft.com/office/powerpoint/2010/main" val="103544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229381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A178C1B1-6CEE-4842-814F-58F3120FB150}"/>
              </a:ext>
            </a:extLst>
          </p:cNvPr>
          <p:cNvSpPr/>
          <p:nvPr/>
        </p:nvSpPr>
        <p:spPr>
          <a:xfrm>
            <a:off x="5797544" y="890854"/>
            <a:ext cx="5070481" cy="4086298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8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Disponibilidad de la información para consulta</a:t>
            </a:r>
            <a:r>
              <a:rPr lang="es-ES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 y c</a:t>
            </a:r>
            <a:r>
              <a:rPr lang="es-ES" sz="1800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alidad de los datos.</a:t>
            </a:r>
            <a:endParaRPr lang="es-CO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3148751" y="1602172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3268554" y="1643557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-0.37</a:t>
            </a:r>
          </a:p>
        </p:txBody>
      </p:sp>
      <p:sp>
        <p:nvSpPr>
          <p:cNvPr id="18" name="Proceso alternativo 5">
            <a:extLst>
              <a:ext uri="{FF2B5EF4-FFF2-40B4-BE49-F238E27FC236}">
                <a16:creationId xmlns:a16="http://schemas.microsoft.com/office/drawing/2014/main" id="{15BE9B89-EC1B-4739-AB76-8BCB53E65FF8}"/>
              </a:ext>
            </a:extLst>
          </p:cNvPr>
          <p:cNvSpPr/>
          <p:nvPr/>
        </p:nvSpPr>
        <p:spPr>
          <a:xfrm>
            <a:off x="2377275" y="2522424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Verificación de novedades, actualización de información y consulta a Bases de Datos</a:t>
            </a:r>
          </a:p>
        </p:txBody>
      </p:sp>
      <p:sp>
        <p:nvSpPr>
          <p:cNvPr id="20" name="Rectángulo redondeado 24">
            <a:extLst>
              <a:ext uri="{FF2B5EF4-FFF2-40B4-BE49-F238E27FC236}">
                <a16:creationId xmlns:a16="http://schemas.microsoft.com/office/drawing/2014/main" id="{DD8DD8BA-BE99-44F9-82FC-74F1EF6FC235}"/>
              </a:ext>
            </a:extLst>
          </p:cNvPr>
          <p:cNvSpPr/>
          <p:nvPr/>
        </p:nvSpPr>
        <p:spPr>
          <a:xfrm>
            <a:off x="2603100" y="4557672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C67F286-55E4-4830-BEF2-6C20AAE17C13}"/>
              </a:ext>
            </a:extLst>
          </p:cNvPr>
          <p:cNvSpPr/>
          <p:nvPr/>
        </p:nvSpPr>
        <p:spPr>
          <a:xfrm>
            <a:off x="2732875" y="4598830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0.21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13975B8-8B47-4FB8-8F1E-4FDB168EF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590" y="4340997"/>
            <a:ext cx="987638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7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/>
      <p:bldP spid="20" grpId="0" animBg="1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1318222" y="1376811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1636881" y="1402229"/>
            <a:ext cx="861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0.0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15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ceso alternativo 5"/>
          <p:cNvSpPr/>
          <p:nvPr/>
        </p:nvSpPr>
        <p:spPr>
          <a:xfrm>
            <a:off x="577525" y="2268015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Informes de revisión a la base de datos de regímenes exceptuados y especiales con ingresos adicionales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F1416FC-DC36-4843-8043-6F915A6265EA}"/>
              </a:ext>
            </a:extLst>
          </p:cNvPr>
          <p:cNvSpPr/>
          <p:nvPr/>
        </p:nvSpPr>
        <p:spPr>
          <a:xfrm>
            <a:off x="5131665" y="2266317"/>
            <a:ext cx="66427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rgbClr val="009999"/>
                </a:solidFill>
                <a:ea typeface="Verdana" panose="020B0604030504040204" pitchFamily="34" charset="0"/>
              </a:rPr>
              <a:t>Claridad de los informes y oportunidad en su entrega no presentan diferencias en los resultados del 2021 y el 2020, manteniendo una brecha de cero (0) puntos, lo que evidencia que se han mantenido cumpliendo con las expectativas de sus grupos de valor.</a:t>
            </a:r>
          </a:p>
          <a:p>
            <a:pPr algn="just"/>
            <a:endParaRPr lang="es-ES" sz="2000" b="1" dirty="0">
              <a:solidFill>
                <a:srgbClr val="009999"/>
              </a:solidFill>
              <a:ea typeface="Verdana" panose="020B0604030504040204" pitchFamily="34" charset="0"/>
            </a:endParaRPr>
          </a:p>
        </p:txBody>
      </p:sp>
      <p:pic>
        <p:nvPicPr>
          <p:cNvPr id="20" name="Picture 18">
            <a:extLst>
              <a:ext uri="{FF2B5EF4-FFF2-40B4-BE49-F238E27FC236}">
                <a16:creationId xmlns:a16="http://schemas.microsoft.com/office/drawing/2014/main" id="{F34691D0-162A-4B24-83B6-C9FA1CDED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966" y="119530"/>
            <a:ext cx="2340000" cy="62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1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cono&#10;&#10;Descripción generada automáticamente con confianza baja">
            <a:extLst>
              <a:ext uri="{FF2B5EF4-FFF2-40B4-BE49-F238E27FC236}">
                <a16:creationId xmlns:a16="http://schemas.microsoft.com/office/drawing/2014/main" id="{FB6B59A5-1371-4A08-BF5D-D1040414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6875">
            <a:off x="1283538" y="1137098"/>
            <a:ext cx="5139923" cy="513992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325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7563529" y="4404267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7693304" y="4486585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1.58</a:t>
            </a: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EE17E96-4B02-4697-9913-848E64587857}"/>
              </a:ext>
            </a:extLst>
          </p:cNvPr>
          <p:cNvSpPr txBox="1"/>
          <p:nvPr/>
        </p:nvSpPr>
        <p:spPr>
          <a:xfrm>
            <a:off x="1942916" y="2455609"/>
            <a:ext cx="3318757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OPORTUNIDAD DE MEJORA</a:t>
            </a:r>
          </a:p>
          <a:p>
            <a:pPr algn="ctr"/>
            <a:endParaRPr lang="es-CO" sz="15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  <a:p>
            <a:pPr algn="just"/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Precisión en las cantidades, la agilidad y la obertura</a:t>
            </a:r>
            <a:endParaRPr lang="es-CO" sz="15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8040031" y="1252046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8037448" y="1293204"/>
            <a:ext cx="144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6"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-3.63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3626875-7187-47D8-B40A-F7B83FC7CBDC}"/>
              </a:ext>
            </a:extLst>
          </p:cNvPr>
          <p:cNvSpPr/>
          <p:nvPr/>
        </p:nvSpPr>
        <p:spPr>
          <a:xfrm>
            <a:off x="444220" y="1005825"/>
            <a:ext cx="39423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.</a:t>
            </a:r>
          </a:p>
        </p:txBody>
      </p:sp>
      <p:sp>
        <p:nvSpPr>
          <p:cNvPr id="23" name="Proceso alternativo 5">
            <a:extLst>
              <a:ext uri="{FF2B5EF4-FFF2-40B4-BE49-F238E27FC236}">
                <a16:creationId xmlns:a16="http://schemas.microsoft.com/office/drawing/2014/main" id="{275FDEF3-6F3E-45C4-B9FC-15EE1E29863B}"/>
              </a:ext>
            </a:extLst>
          </p:cNvPr>
          <p:cNvSpPr/>
          <p:nvPr/>
        </p:nvSpPr>
        <p:spPr>
          <a:xfrm>
            <a:off x="7265972" y="2234547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Compra centralizada de medicamentos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BEF5211-A487-486C-89AC-C178F2D2D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3464" y="4306491"/>
            <a:ext cx="987638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3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  <p:bldP spid="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229381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A178C1B1-6CEE-4842-814F-58F3120FB150}"/>
              </a:ext>
            </a:extLst>
          </p:cNvPr>
          <p:cNvSpPr/>
          <p:nvPr/>
        </p:nvSpPr>
        <p:spPr>
          <a:xfrm>
            <a:off x="5797544" y="890854"/>
            <a:ext cx="5070481" cy="4086298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Transparencia, r</a:t>
            </a:r>
            <a:r>
              <a:rPr lang="es-CO" sz="18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esponsabilidad, ef</a:t>
            </a:r>
            <a:r>
              <a:rPr lang="es-CO" sz="1800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icacia y e</a:t>
            </a:r>
            <a:r>
              <a:rPr lang="es-CO" sz="18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ficiencia.</a:t>
            </a:r>
            <a:endParaRPr lang="es-CO" sz="1800" dirty="0">
              <a:solidFill>
                <a:srgbClr val="4F81BD">
                  <a:lumMod val="50000"/>
                </a:srgbClr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3148751" y="1602172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3268554" y="1643557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-0.19</a:t>
            </a:r>
          </a:p>
        </p:txBody>
      </p:sp>
      <p:sp>
        <p:nvSpPr>
          <p:cNvPr id="18" name="Proceso alternativo 5">
            <a:extLst>
              <a:ext uri="{FF2B5EF4-FFF2-40B4-BE49-F238E27FC236}">
                <a16:creationId xmlns:a16="http://schemas.microsoft.com/office/drawing/2014/main" id="{15BE9B89-EC1B-4739-AB76-8BCB53E65FF8}"/>
              </a:ext>
            </a:extLst>
          </p:cNvPr>
          <p:cNvSpPr/>
          <p:nvPr/>
        </p:nvSpPr>
        <p:spPr>
          <a:xfrm>
            <a:off x="2377275" y="2522424"/>
            <a:ext cx="2983112" cy="1339889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Manejo de los recursos del SGSSS</a:t>
            </a:r>
          </a:p>
        </p:txBody>
      </p:sp>
      <p:sp>
        <p:nvSpPr>
          <p:cNvPr id="20" name="Rectángulo redondeado 24">
            <a:extLst>
              <a:ext uri="{FF2B5EF4-FFF2-40B4-BE49-F238E27FC236}">
                <a16:creationId xmlns:a16="http://schemas.microsoft.com/office/drawing/2014/main" id="{DD8DD8BA-BE99-44F9-82FC-74F1EF6FC235}"/>
              </a:ext>
            </a:extLst>
          </p:cNvPr>
          <p:cNvSpPr/>
          <p:nvPr/>
        </p:nvSpPr>
        <p:spPr>
          <a:xfrm>
            <a:off x="2603100" y="4265287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C67F286-55E4-4830-BEF2-6C20AAE17C13}"/>
              </a:ext>
            </a:extLst>
          </p:cNvPr>
          <p:cNvSpPr/>
          <p:nvPr/>
        </p:nvSpPr>
        <p:spPr>
          <a:xfrm>
            <a:off x="2732875" y="4306445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0.10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13975B8-8B47-4FB8-8F1E-4FDB168EF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590" y="4048612"/>
            <a:ext cx="987638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7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/>
      <p:bldP spid="20" grpId="0" animBg="1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229381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8245081" y="1724503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8320230" y="1786432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-0.39</a:t>
            </a:r>
          </a:p>
        </p:txBody>
      </p:sp>
      <p:sp>
        <p:nvSpPr>
          <p:cNvPr id="20" name="Rectángulo redondeado 24">
            <a:extLst>
              <a:ext uri="{FF2B5EF4-FFF2-40B4-BE49-F238E27FC236}">
                <a16:creationId xmlns:a16="http://schemas.microsoft.com/office/drawing/2014/main" id="{DD8DD8BA-BE99-44F9-82FC-74F1EF6FC235}"/>
              </a:ext>
            </a:extLst>
          </p:cNvPr>
          <p:cNvSpPr/>
          <p:nvPr/>
        </p:nvSpPr>
        <p:spPr>
          <a:xfrm>
            <a:off x="7654776" y="4440356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C67F286-55E4-4830-BEF2-6C20AAE17C13}"/>
              </a:ext>
            </a:extLst>
          </p:cNvPr>
          <p:cNvSpPr/>
          <p:nvPr/>
        </p:nvSpPr>
        <p:spPr>
          <a:xfrm>
            <a:off x="7784551" y="4481514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0.04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13975B8-8B47-4FB8-8F1E-4FDB168EF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7266" y="4223681"/>
            <a:ext cx="987638" cy="1018120"/>
          </a:xfrm>
          <a:prstGeom prst="rect">
            <a:avLst/>
          </a:prstGeom>
        </p:spPr>
      </p:pic>
      <p:sp>
        <p:nvSpPr>
          <p:cNvPr id="23" name="Proceso alternativo 5">
            <a:extLst>
              <a:ext uri="{FF2B5EF4-FFF2-40B4-BE49-F238E27FC236}">
                <a16:creationId xmlns:a16="http://schemas.microsoft.com/office/drawing/2014/main" id="{9AE49A2B-24E2-494B-B071-9F86AA3B919F}"/>
              </a:ext>
            </a:extLst>
          </p:cNvPr>
          <p:cNvSpPr/>
          <p:nvPr/>
        </p:nvSpPr>
        <p:spPr>
          <a:xfrm>
            <a:off x="7418979" y="2762799"/>
            <a:ext cx="2983112" cy="1153740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Contribución a la sostenibilidad del SGSSS</a:t>
            </a:r>
          </a:p>
        </p:txBody>
      </p:sp>
      <p:sp>
        <p:nvSpPr>
          <p:cNvPr id="26" name="Estrella: 5 puntas 25">
            <a:extLst>
              <a:ext uri="{FF2B5EF4-FFF2-40B4-BE49-F238E27FC236}">
                <a16:creationId xmlns:a16="http://schemas.microsoft.com/office/drawing/2014/main" id="{FB7EEE99-3BBB-44B8-AD76-B65721409890}"/>
              </a:ext>
            </a:extLst>
          </p:cNvPr>
          <p:cNvSpPr/>
          <p:nvPr/>
        </p:nvSpPr>
        <p:spPr>
          <a:xfrm>
            <a:off x="1025111" y="1096420"/>
            <a:ext cx="6047137" cy="4762440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Calidad, accesibilidad y </a:t>
            </a:r>
            <a:r>
              <a:rPr lang="es-ES" sz="1600" dirty="0" err="1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resolutividad</a:t>
            </a:r>
            <a:endParaRPr lang="es-ES" sz="16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algn="ctr"/>
            <a:endParaRPr lang="es-ES" sz="16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algn="ctr"/>
            <a:r>
              <a:rPr lang="es-ES" sz="16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ADRES aliado incondicional frente a las normas con todos los actores del sistema</a:t>
            </a:r>
          </a:p>
        </p:txBody>
      </p:sp>
    </p:spTree>
    <p:extLst>
      <p:ext uri="{BB962C8B-B14F-4D97-AF65-F5344CB8AC3E}">
        <p14:creationId xmlns:p14="http://schemas.microsoft.com/office/powerpoint/2010/main" val="137631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/>
      <p:bldP spid="20" grpId="0" animBg="1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cono&#10;&#10;Descripción generada automáticamente con confianza baja">
            <a:extLst>
              <a:ext uri="{FF2B5EF4-FFF2-40B4-BE49-F238E27FC236}">
                <a16:creationId xmlns:a16="http://schemas.microsoft.com/office/drawing/2014/main" id="{FB6B59A5-1371-4A08-BF5D-D1040414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6875">
            <a:off x="8334241" y="3167431"/>
            <a:ext cx="4113424" cy="411342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5375920" y="3890579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5505695" y="3931737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0.20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A178C1B1-6CEE-4842-814F-58F3120FB150}"/>
              </a:ext>
            </a:extLst>
          </p:cNvPr>
          <p:cNvSpPr/>
          <p:nvPr/>
        </p:nvSpPr>
        <p:spPr>
          <a:xfrm>
            <a:off x="103946" y="3134908"/>
            <a:ext cx="4742668" cy="3504056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Simplificación y agilidad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10" name="Imagen 9" descr="Imagen que contiene Forma&#10;&#10;Descripción generada automáticamente">
            <a:extLst>
              <a:ext uri="{FF2B5EF4-FFF2-40B4-BE49-F238E27FC236}">
                <a16:creationId xmlns:a16="http://schemas.microsoft.com/office/drawing/2014/main" id="{80394791-05C2-4A7C-99E1-54CE3DEF7D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52" r="50339" b="37505"/>
          <a:stretch/>
        </p:blipFill>
        <p:spPr>
          <a:xfrm>
            <a:off x="6975444" y="3617800"/>
            <a:ext cx="984924" cy="1015663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4EE17E96-4B02-4697-9913-848E64587857}"/>
              </a:ext>
            </a:extLst>
          </p:cNvPr>
          <p:cNvSpPr txBox="1"/>
          <p:nvPr/>
        </p:nvSpPr>
        <p:spPr>
          <a:xfrm>
            <a:off x="8886040" y="4334588"/>
            <a:ext cx="2620373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OPORTUNIDAD DE MEJORA</a:t>
            </a:r>
          </a:p>
          <a:p>
            <a:pPr algn="ctr"/>
            <a:endParaRPr lang="es-CO" sz="18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  <a:p>
            <a:pPr algn="ctr"/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Claridad en las soluciones</a:t>
            </a:r>
            <a:endParaRPr lang="es-CO" sz="15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algn="ctr"/>
            <a:endParaRPr lang="es-CO" sz="18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5966225" y="1036889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6096000" y="1066740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6"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-0.55</a:t>
            </a:r>
          </a:p>
        </p:txBody>
      </p:sp>
      <p:sp>
        <p:nvSpPr>
          <p:cNvPr id="27" name="Proceso alternativo 5">
            <a:extLst>
              <a:ext uri="{FF2B5EF4-FFF2-40B4-BE49-F238E27FC236}">
                <a16:creationId xmlns:a16="http://schemas.microsoft.com/office/drawing/2014/main" id="{52DD08AF-1874-4AC8-A33C-DE0459A95F95}"/>
              </a:ext>
            </a:extLst>
          </p:cNvPr>
          <p:cNvSpPr/>
          <p:nvPr/>
        </p:nvSpPr>
        <p:spPr>
          <a:xfrm>
            <a:off x="5194749" y="1817364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Trámites y Otros Procedimientos Administrativos </a:t>
            </a:r>
          </a:p>
        </p:txBody>
      </p:sp>
    </p:spTree>
    <p:extLst>
      <p:ext uri="{BB962C8B-B14F-4D97-AF65-F5344CB8AC3E}">
        <p14:creationId xmlns:p14="http://schemas.microsoft.com/office/powerpoint/2010/main" val="208012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cono&#10;&#10;Descripción generada automáticamente con confianza baja">
            <a:extLst>
              <a:ext uri="{FF2B5EF4-FFF2-40B4-BE49-F238E27FC236}">
                <a16:creationId xmlns:a16="http://schemas.microsoft.com/office/drawing/2014/main" id="{FB6B59A5-1371-4A08-BF5D-D1040414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6875">
            <a:off x="4039288" y="3135019"/>
            <a:ext cx="4113424" cy="411342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1967322" y="4338974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2087125" y="4380359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0.09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ceso alternativo 5"/>
          <p:cNvSpPr/>
          <p:nvPr/>
        </p:nvSpPr>
        <p:spPr>
          <a:xfrm>
            <a:off x="579190" y="2132908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Información publicada en la página Web</a:t>
            </a:r>
          </a:p>
        </p:txBody>
      </p:sp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A178C1B1-6CEE-4842-814F-58F3120FB150}"/>
              </a:ext>
            </a:extLst>
          </p:cNvPr>
          <p:cNvSpPr/>
          <p:nvPr/>
        </p:nvSpPr>
        <p:spPr>
          <a:xfrm>
            <a:off x="7092498" y="732240"/>
            <a:ext cx="4974439" cy="3909684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ea typeface="Verdana" panose="020B0604030504040204" pitchFamily="34" charset="0"/>
              </a:rPr>
              <a:t>Facilidad en el acceso, veracidad, precisión, claridad y oportunidad.</a:t>
            </a:r>
          </a:p>
          <a:p>
            <a:pPr algn="ctr"/>
            <a:endParaRPr lang="es-CO" dirty="0"/>
          </a:p>
        </p:txBody>
      </p:sp>
      <p:pic>
        <p:nvPicPr>
          <p:cNvPr id="10" name="Imagen 9" descr="Imagen que contiene Forma&#10;&#10;Descripción generada automáticamente">
            <a:extLst>
              <a:ext uri="{FF2B5EF4-FFF2-40B4-BE49-F238E27FC236}">
                <a16:creationId xmlns:a16="http://schemas.microsoft.com/office/drawing/2014/main" id="{80394791-05C2-4A7C-99E1-54CE3DEF7D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52" r="50339" b="37505"/>
          <a:stretch/>
        </p:blipFill>
        <p:spPr>
          <a:xfrm>
            <a:off x="768526" y="4068520"/>
            <a:ext cx="984924" cy="1015663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4EE17E96-4B02-4697-9913-848E64587857}"/>
              </a:ext>
            </a:extLst>
          </p:cNvPr>
          <p:cNvSpPr txBox="1"/>
          <p:nvPr/>
        </p:nvSpPr>
        <p:spPr>
          <a:xfrm>
            <a:off x="4554938" y="4207020"/>
            <a:ext cx="2764941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OPORTUNIDAD DE MEJORA</a:t>
            </a:r>
          </a:p>
          <a:p>
            <a:pPr algn="ctr"/>
            <a:endParaRPr lang="es-CO" sz="18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  <a:p>
            <a:r>
              <a:rPr lang="es-ES" sz="1500" dirty="0">
                <a:latin typeface="Arial"/>
                <a:ea typeface="Verdana" panose="020B0604030504040204" pitchFamily="34" charset="0"/>
              </a:rPr>
              <a:t>Disponibilidad de información agregada para consulta en la página Web y profundidad.</a:t>
            </a:r>
          </a:p>
          <a:p>
            <a:pPr algn="just"/>
            <a:endParaRPr lang="es-CO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1353562" y="1343355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1473365" y="1384740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-0.33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1E85232-81F8-4E0F-8CE0-27F9BB7CE273}"/>
              </a:ext>
            </a:extLst>
          </p:cNvPr>
          <p:cNvSpPr/>
          <p:nvPr/>
        </p:nvSpPr>
        <p:spPr>
          <a:xfrm>
            <a:off x="5837873" y="2053557"/>
            <a:ext cx="5827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4442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229381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15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8245081" y="1724503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8320230" y="1786432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-0.39</a:t>
            </a:r>
          </a:p>
        </p:txBody>
      </p:sp>
      <p:sp>
        <p:nvSpPr>
          <p:cNvPr id="20" name="Rectángulo redondeado 24">
            <a:extLst>
              <a:ext uri="{FF2B5EF4-FFF2-40B4-BE49-F238E27FC236}">
                <a16:creationId xmlns:a16="http://schemas.microsoft.com/office/drawing/2014/main" id="{DD8DD8BA-BE99-44F9-82FC-74F1EF6FC235}"/>
              </a:ext>
            </a:extLst>
          </p:cNvPr>
          <p:cNvSpPr/>
          <p:nvPr/>
        </p:nvSpPr>
        <p:spPr>
          <a:xfrm>
            <a:off x="7654776" y="4302031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C67F286-55E4-4830-BEF2-6C20AAE17C13}"/>
              </a:ext>
            </a:extLst>
          </p:cNvPr>
          <p:cNvSpPr/>
          <p:nvPr/>
        </p:nvSpPr>
        <p:spPr>
          <a:xfrm>
            <a:off x="7784551" y="4343189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0.43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23" name="Proceso alternativo 5">
            <a:extLst>
              <a:ext uri="{FF2B5EF4-FFF2-40B4-BE49-F238E27FC236}">
                <a16:creationId xmlns:a16="http://schemas.microsoft.com/office/drawing/2014/main" id="{9AE49A2B-24E2-494B-B071-9F86AA3B919F}"/>
              </a:ext>
            </a:extLst>
          </p:cNvPr>
          <p:cNvSpPr/>
          <p:nvPr/>
        </p:nvSpPr>
        <p:spPr>
          <a:xfrm>
            <a:off x="7418979" y="2762799"/>
            <a:ext cx="2983112" cy="1153740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+mn-cs"/>
              </a:rPr>
              <a:t>Respuestas a PQRSD</a:t>
            </a: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26" name="Estrella: 5 puntas 25">
            <a:extLst>
              <a:ext uri="{FF2B5EF4-FFF2-40B4-BE49-F238E27FC236}">
                <a16:creationId xmlns:a16="http://schemas.microsoft.com/office/drawing/2014/main" id="{FB7EEE99-3BBB-44B8-AD76-B65721409890}"/>
              </a:ext>
            </a:extLst>
          </p:cNvPr>
          <p:cNvSpPr/>
          <p:nvPr/>
        </p:nvSpPr>
        <p:spPr>
          <a:xfrm>
            <a:off x="1025111" y="1096420"/>
            <a:ext cx="6047137" cy="4762440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ea typeface="Verdana" panose="020B0604030504040204" pitchFamily="34" charset="0"/>
              </a:rPr>
              <a:t>Claridad, oportunidad, profundidad, </a:t>
            </a:r>
            <a:r>
              <a:rPr lang="es-CO" sz="1600" dirty="0">
                <a:solidFill>
                  <a:schemeClr val="tx1"/>
                </a:solidFill>
                <a:latin typeface="Arial"/>
                <a:ea typeface="Verdana" panose="020B0604030504040204" pitchFamily="34" charset="0"/>
              </a:rPr>
              <a:t>c</a:t>
            </a:r>
            <a:r>
              <a:rPr lang="es-CO" sz="1600" dirty="0">
                <a:solidFill>
                  <a:schemeClr val="tx1"/>
                </a:solidFill>
                <a:ea typeface="Verdana" panose="020B0604030504040204" pitchFamily="34" charset="0"/>
              </a:rPr>
              <a:t>ompletitud, pertenencia y amabilidad en la atención desmejoró.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5000DFF6-EE4B-48CA-AADE-C16272847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711" y="4287742"/>
            <a:ext cx="987638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8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/>
      <p:bldP spid="20" grpId="0" animBg="1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cono&#10;&#10;Descripción generada automáticamente con confianza baja">
            <a:extLst>
              <a:ext uri="{FF2B5EF4-FFF2-40B4-BE49-F238E27FC236}">
                <a16:creationId xmlns:a16="http://schemas.microsoft.com/office/drawing/2014/main" id="{FB6B59A5-1371-4A08-BF5D-D1040414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6875">
            <a:off x="5801072" y="1242270"/>
            <a:ext cx="4766350" cy="476635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35214" y="85668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2567595" y="4856078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2697370" y="4938396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0.23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EE17E96-4B02-4697-9913-848E64587857}"/>
              </a:ext>
            </a:extLst>
          </p:cNvPr>
          <p:cNvSpPr txBox="1"/>
          <p:nvPr/>
        </p:nvSpPr>
        <p:spPr>
          <a:xfrm>
            <a:off x="6409653" y="2462363"/>
            <a:ext cx="317124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OPORTUNIDAD DE MEJORA</a:t>
            </a:r>
          </a:p>
          <a:p>
            <a:pPr algn="just"/>
            <a:endParaRPr lang="es-CO" sz="15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  <a:p>
            <a:pPr algn="just"/>
            <a:r>
              <a:rPr lang="es-ES" sz="1500" dirty="0"/>
              <a:t>Facilidad, diligencia, oportunidad y disponibilidad de información agregada para consulta en la página Web</a:t>
            </a:r>
          </a:p>
          <a:p>
            <a:pPr algn="ctr"/>
            <a:endParaRPr lang="es-CO" sz="18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2996704" y="1866035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3126479" y="1877588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6"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-0.46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3626875-7187-47D8-B40A-F7B83FC7CBDC}"/>
              </a:ext>
            </a:extLst>
          </p:cNvPr>
          <p:cNvSpPr/>
          <p:nvPr/>
        </p:nvSpPr>
        <p:spPr>
          <a:xfrm>
            <a:off x="444220" y="1005825"/>
            <a:ext cx="39423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.</a:t>
            </a:r>
          </a:p>
        </p:txBody>
      </p:sp>
      <p:sp>
        <p:nvSpPr>
          <p:cNvPr id="21" name="Proceso alternativo 5">
            <a:extLst>
              <a:ext uri="{FF2B5EF4-FFF2-40B4-BE49-F238E27FC236}">
                <a16:creationId xmlns:a16="http://schemas.microsoft.com/office/drawing/2014/main" id="{599E9A1D-7BB2-4238-9196-423827F61CA0}"/>
              </a:ext>
            </a:extLst>
          </p:cNvPr>
          <p:cNvSpPr/>
          <p:nvPr/>
        </p:nvSpPr>
        <p:spPr>
          <a:xfrm>
            <a:off x="2225228" y="2788027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Comunicación de la ADRES con su entidad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2034F38C-9610-4BDF-8655-D56097B92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002" y="4760223"/>
            <a:ext cx="987638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2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36AEA2EC-032A-B94E-83FD-052D0D53E0BC}"/>
              </a:ext>
            </a:extLst>
          </p:cNvPr>
          <p:cNvSpPr/>
          <p:nvPr/>
        </p:nvSpPr>
        <p:spPr>
          <a:xfrm rot="5400000">
            <a:off x="565908" y="1372073"/>
            <a:ext cx="4177162" cy="1433015"/>
          </a:xfrm>
          <a:prstGeom prst="rect">
            <a:avLst/>
          </a:prstGeom>
          <a:solidFill>
            <a:srgbClr val="63D6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CD9B6F-A361-784C-A524-88648B9220CF}"/>
              </a:ext>
            </a:extLst>
          </p:cNvPr>
          <p:cNvCxnSpPr>
            <a:cxnSpLocks/>
          </p:cNvCxnSpPr>
          <p:nvPr/>
        </p:nvCxnSpPr>
        <p:spPr>
          <a:xfrm>
            <a:off x="1937981" y="4382546"/>
            <a:ext cx="1433016" cy="0"/>
          </a:xfrm>
          <a:prstGeom prst="line">
            <a:avLst/>
          </a:prstGeom>
          <a:ln w="38100">
            <a:solidFill>
              <a:srgbClr val="63D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A760FAD-C705-F34A-8DCB-F03D4BCB16EE}"/>
              </a:ext>
            </a:extLst>
          </p:cNvPr>
          <p:cNvSpPr txBox="1"/>
          <p:nvPr/>
        </p:nvSpPr>
        <p:spPr>
          <a:xfrm>
            <a:off x="1946213" y="1871677"/>
            <a:ext cx="106451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7300" spc="150" dirty="0">
                <a:solidFill>
                  <a:srgbClr val="28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2F02FA-B825-9946-9466-789777487C6D}"/>
              </a:ext>
            </a:extLst>
          </p:cNvPr>
          <p:cNvSpPr txBox="1"/>
          <p:nvPr/>
        </p:nvSpPr>
        <p:spPr>
          <a:xfrm>
            <a:off x="3543275" y="2432834"/>
            <a:ext cx="73642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5400" b="1" dirty="0">
                <a:solidFill>
                  <a:prstClr val="white"/>
                </a:solidFill>
                <a:latin typeface="Arial" panose="020B0604020202020204"/>
              </a:rPr>
              <a:t>Grupos de valor de la ADRES</a:t>
            </a:r>
            <a:endParaRPr lang="x-none" sz="5400" b="1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43373CCD-F5C5-174B-A20E-C2E0FE53D9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271" y="5893113"/>
            <a:ext cx="2334050" cy="61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679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cono&#10;&#10;Descripción generada automáticamente con confianza baja">
            <a:extLst>
              <a:ext uri="{FF2B5EF4-FFF2-40B4-BE49-F238E27FC236}">
                <a16:creationId xmlns:a16="http://schemas.microsoft.com/office/drawing/2014/main" id="{FB6B59A5-1371-4A08-BF5D-D1040414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6875">
            <a:off x="1283538" y="1137098"/>
            <a:ext cx="5139923" cy="513992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325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7433754" y="4273158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7563529" y="4355476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1.35</a:t>
            </a: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EE17E96-4B02-4697-9913-848E64587857}"/>
              </a:ext>
            </a:extLst>
          </p:cNvPr>
          <p:cNvSpPr txBox="1"/>
          <p:nvPr/>
        </p:nvSpPr>
        <p:spPr>
          <a:xfrm>
            <a:off x="1942916" y="2455609"/>
            <a:ext cx="3318757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OPORTUNIDAD DE MEJORA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Transparencia</a:t>
            </a:r>
          </a:p>
          <a:p>
            <a:pPr algn="just"/>
            <a:endParaRPr lang="es-CO" sz="16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Eficacia y eficiencia administrativa</a:t>
            </a:r>
          </a:p>
          <a:p>
            <a:pPr algn="just"/>
            <a:endParaRPr lang="es-CO" sz="16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Beneficios a los usuarios finales del SGSSS</a:t>
            </a:r>
          </a:p>
          <a:p>
            <a:pPr algn="just"/>
            <a:endParaRPr lang="es-ES" sz="16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Control del riesgo</a:t>
            </a:r>
          </a:p>
          <a:p>
            <a:pPr algn="ctr"/>
            <a:endParaRPr lang="es-CO" sz="15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8040031" y="1450263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8037448" y="1491421"/>
            <a:ext cx="144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6"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-1.13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3626875-7187-47D8-B40A-F7B83FC7CBDC}"/>
              </a:ext>
            </a:extLst>
          </p:cNvPr>
          <p:cNvSpPr/>
          <p:nvPr/>
        </p:nvSpPr>
        <p:spPr>
          <a:xfrm>
            <a:off x="444220" y="1005825"/>
            <a:ext cx="39423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.</a:t>
            </a:r>
          </a:p>
        </p:txBody>
      </p:sp>
      <p:sp>
        <p:nvSpPr>
          <p:cNvPr id="23" name="Proceso alternativo 5">
            <a:extLst>
              <a:ext uri="{FF2B5EF4-FFF2-40B4-BE49-F238E27FC236}">
                <a16:creationId xmlns:a16="http://schemas.microsoft.com/office/drawing/2014/main" id="{275FDEF3-6F3E-45C4-B9FC-15EE1E29863B}"/>
              </a:ext>
            </a:extLst>
          </p:cNvPr>
          <p:cNvSpPr/>
          <p:nvPr/>
        </p:nvSpPr>
        <p:spPr>
          <a:xfrm>
            <a:off x="7231598" y="2422207"/>
            <a:ext cx="2983112" cy="1504940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>
                <a:solidFill>
                  <a:schemeClr val="bg1"/>
                </a:solidFill>
                <a:ea typeface="Verdana" panose="020B0604030504040204" pitchFamily="34" charset="0"/>
              </a:rPr>
              <a:t>Gestión de la ADRES</a:t>
            </a:r>
            <a:endParaRPr lang="es-CO" b="1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BEF5211-A487-486C-89AC-C178F2D2D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3689" y="4175382"/>
            <a:ext cx="987638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4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  <p:bldP spid="2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36AEA2EC-032A-B94E-83FD-052D0D53E0BC}"/>
              </a:ext>
            </a:extLst>
          </p:cNvPr>
          <p:cNvSpPr/>
          <p:nvPr/>
        </p:nvSpPr>
        <p:spPr>
          <a:xfrm rot="5400000">
            <a:off x="716136" y="1347425"/>
            <a:ext cx="4177162" cy="1733474"/>
          </a:xfrm>
          <a:prstGeom prst="rect">
            <a:avLst/>
          </a:prstGeom>
          <a:solidFill>
            <a:srgbClr val="63D6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CD9B6F-A361-784C-A524-88648B9220CF}"/>
              </a:ext>
            </a:extLst>
          </p:cNvPr>
          <p:cNvCxnSpPr>
            <a:cxnSpLocks/>
          </p:cNvCxnSpPr>
          <p:nvPr/>
        </p:nvCxnSpPr>
        <p:spPr>
          <a:xfrm>
            <a:off x="1937981" y="4382546"/>
            <a:ext cx="1733473" cy="0"/>
          </a:xfrm>
          <a:prstGeom prst="line">
            <a:avLst/>
          </a:prstGeom>
          <a:ln w="38100">
            <a:solidFill>
              <a:srgbClr val="63D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A760FAD-C705-F34A-8DCB-F03D4BCB16EE}"/>
              </a:ext>
            </a:extLst>
          </p:cNvPr>
          <p:cNvSpPr txBox="1"/>
          <p:nvPr/>
        </p:nvSpPr>
        <p:spPr>
          <a:xfrm>
            <a:off x="2106731" y="1627946"/>
            <a:ext cx="233404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7300" spc="150" dirty="0">
                <a:solidFill>
                  <a:srgbClr val="28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s-ES_tradnl" sz="17300" b="0" i="0" u="none" strike="noStrike" kern="1200" cap="none" spc="150" normalizeH="0" baseline="0" noProof="0" dirty="0">
              <a:ln>
                <a:noFill/>
              </a:ln>
              <a:solidFill>
                <a:srgbClr val="282D5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2F02FA-B825-9946-9466-789777487C6D}"/>
              </a:ext>
            </a:extLst>
          </p:cNvPr>
          <p:cNvSpPr txBox="1"/>
          <p:nvPr/>
        </p:nvSpPr>
        <p:spPr>
          <a:xfrm>
            <a:off x="3746101" y="2128083"/>
            <a:ext cx="83557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5000" b="1" dirty="0">
                <a:solidFill>
                  <a:prstClr val="white"/>
                </a:solidFill>
                <a:latin typeface="Arial" panose="020B0604020202020204"/>
              </a:rPr>
              <a:t>Resultados en Transparencia y Eficiencia</a:t>
            </a:r>
            <a:endParaRPr kumimoji="0" lang="x-none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43373CCD-F5C5-174B-A20E-C2E0FE53D9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271" y="5893113"/>
            <a:ext cx="2334050" cy="61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039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EE0E13-1B0C-41A6-8579-E03CFC231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408" y="291394"/>
            <a:ext cx="2291383" cy="63027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404477" y="1145873"/>
            <a:ext cx="3657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Eficiencia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880408" y="1145873"/>
            <a:ext cx="3657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Transparencia</a:t>
            </a:r>
          </a:p>
        </p:txBody>
      </p:sp>
      <p:graphicFrame>
        <p:nvGraphicFramePr>
          <p:cNvPr id="2" name="Diagrama 1"/>
          <p:cNvGraphicFramePr/>
          <p:nvPr/>
        </p:nvGraphicFramePr>
        <p:xfrm>
          <a:off x="263352" y="727782"/>
          <a:ext cx="8105162" cy="5077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CuadroTexto 17"/>
          <p:cNvSpPr txBox="1"/>
          <p:nvPr/>
        </p:nvSpPr>
        <p:spPr>
          <a:xfrm>
            <a:off x="2835617" y="4780938"/>
            <a:ext cx="408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/>
              <a:t>Manejo de los recursos del SGSSS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906242" y="5387543"/>
            <a:ext cx="397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/>
              <a:t>Eficacia y eficiencia administrativa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5088708" y="5387543"/>
            <a:ext cx="3311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/>
              <a:t>Transparencia en la gestión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5105500" y="5809482"/>
            <a:ext cx="6960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/>
              <a:t>Liquidación, reconocimiento y pago de presupuestos máximos 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5087888" y="6237312"/>
            <a:ext cx="6960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/>
              <a:t>Saneamiento financiero SGSSS - Acuerdo de Punto Final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976320" y="2671679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accent6"/>
                </a:solidFill>
              </a:rPr>
              <a:t>Oportunidades de mejora</a:t>
            </a:r>
          </a:p>
        </p:txBody>
      </p:sp>
      <p:sp>
        <p:nvSpPr>
          <p:cNvPr id="5" name="Flecha derecha 4"/>
          <p:cNvSpPr/>
          <p:nvPr/>
        </p:nvSpPr>
        <p:spPr>
          <a:xfrm>
            <a:off x="7968208" y="2888519"/>
            <a:ext cx="569771" cy="552602"/>
          </a:xfrm>
          <a:prstGeom prst="rightArrow">
            <a:avLst/>
          </a:prstGeom>
          <a:solidFill>
            <a:srgbClr val="175099"/>
          </a:solidFill>
          <a:ln w="1905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6BC5BA8E-A889-4BBF-8732-68E2809BCF22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Rectangle 34">
            <a:extLst>
              <a:ext uri="{FF2B5EF4-FFF2-40B4-BE49-F238E27FC236}">
                <a16:creationId xmlns:a16="http://schemas.microsoft.com/office/drawing/2014/main" id="{3CEA202F-05A5-4439-A998-8C6EE5EFC8C0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B6600F2F-5913-459D-904B-7FC7405B22BE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Rectangle 34">
            <a:extLst>
              <a:ext uri="{FF2B5EF4-FFF2-40B4-BE49-F238E27FC236}">
                <a16:creationId xmlns:a16="http://schemas.microsoft.com/office/drawing/2014/main" id="{B7929DBD-6191-4155-8A41-A619E708AF16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Rectangle 34">
            <a:extLst>
              <a:ext uri="{FF2B5EF4-FFF2-40B4-BE49-F238E27FC236}">
                <a16:creationId xmlns:a16="http://schemas.microsoft.com/office/drawing/2014/main" id="{9C951A8B-1B66-452D-92DE-5D41F798051D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7" name="TextBox 36">
            <a:extLst>
              <a:ext uri="{FF2B5EF4-FFF2-40B4-BE49-F238E27FC236}">
                <a16:creationId xmlns:a16="http://schemas.microsoft.com/office/drawing/2014/main" id="{A53E1E84-8B3D-420C-98A9-980ADF787004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36">
            <a:extLst>
              <a:ext uri="{FF2B5EF4-FFF2-40B4-BE49-F238E27FC236}">
                <a16:creationId xmlns:a16="http://schemas.microsoft.com/office/drawing/2014/main" id="{9BADFD22-1E85-4990-8E5C-746AB75310C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15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38">
            <a:extLst>
              <a:ext uri="{FF2B5EF4-FFF2-40B4-BE49-F238E27FC236}">
                <a16:creationId xmlns:a16="http://schemas.microsoft.com/office/drawing/2014/main" id="{96F49B55-2BF6-4130-B688-C9CE47A86CD8}"/>
              </a:ext>
            </a:extLst>
          </p:cNvPr>
          <p:cNvSpPr txBox="1"/>
          <p:nvPr/>
        </p:nvSpPr>
        <p:spPr>
          <a:xfrm>
            <a:off x="1461130" y="162052"/>
            <a:ext cx="7473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200" b="1" spc="-150" dirty="0">
                <a:solidFill>
                  <a:srgbClr val="5269AE"/>
                </a:solidFill>
              </a:rPr>
              <a:t>Resultados en Transparencia y Eficiencia</a:t>
            </a:r>
          </a:p>
        </p:txBody>
      </p:sp>
    </p:spTree>
    <p:extLst>
      <p:ext uri="{BB962C8B-B14F-4D97-AF65-F5344CB8AC3E}">
        <p14:creationId xmlns:p14="http://schemas.microsoft.com/office/powerpoint/2010/main" val="333221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Graphic spid="2" grpId="0">
        <p:bldAsOne/>
      </p:bldGraphic>
      <p:bldP spid="18" grpId="0"/>
      <p:bldP spid="19" grpId="0"/>
      <p:bldP spid="20" grpId="0"/>
      <p:bldP spid="21" grpId="0"/>
      <p:bldP spid="22" grpId="0"/>
      <p:bldP spid="3" grpId="0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EE0E13-1B0C-41A6-8579-E03CFC231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408" y="291394"/>
            <a:ext cx="2291383" cy="63027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1425738" y="121445"/>
            <a:ext cx="9583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spc="-150" dirty="0">
                <a:solidFill>
                  <a:srgbClr val="5269AE"/>
                </a:solidFill>
              </a:rPr>
              <a:t>Metodología de cálculo de los resultados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1340768"/>
            <a:ext cx="11940455" cy="4032448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382641" y="5099822"/>
            <a:ext cx="11413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009999"/>
                </a:solidFill>
                <a:ea typeface="Verdana" panose="020B0604030504040204" pitchFamily="34" charset="0"/>
              </a:rPr>
              <a:t>Promedio simple de los datos otorgados por cada grupo de valor, en cada una de las variables: eficiencia y transparencia, sin contemplar los datos del promedio total, para mayor precisión.</a:t>
            </a:r>
          </a:p>
        </p:txBody>
      </p:sp>
      <p:sp>
        <p:nvSpPr>
          <p:cNvPr id="6" name="Rectangle 34">
            <a:extLst>
              <a:ext uri="{FF2B5EF4-FFF2-40B4-BE49-F238E27FC236}">
                <a16:creationId xmlns:a16="http://schemas.microsoft.com/office/drawing/2014/main" id="{09995598-1D1A-4701-8608-C3794B0A248E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DCCDE674-F9C8-4B14-8704-5A659EF25DD7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34">
            <a:extLst>
              <a:ext uri="{FF2B5EF4-FFF2-40B4-BE49-F238E27FC236}">
                <a16:creationId xmlns:a16="http://schemas.microsoft.com/office/drawing/2014/main" id="{EA80037B-2518-4CC4-ACCA-209DE23E7879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D1B38958-AE00-4D19-9CA3-987F3DC4FFB5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15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57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91AF71B-C2F1-4E93-ADC9-BB2EB12BF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636" y="284921"/>
            <a:ext cx="2716139" cy="74710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1401726" y="159188"/>
            <a:ext cx="9583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spc="-150" dirty="0">
                <a:solidFill>
                  <a:srgbClr val="5269AE"/>
                </a:solidFill>
              </a:rPr>
              <a:t>Comportamiento indicador Eficiencia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1107013"/>
            <a:ext cx="11782425" cy="5000625"/>
          </a:xfrm>
          <a:prstGeom prst="rect">
            <a:avLst/>
          </a:prstGeom>
        </p:spPr>
      </p:pic>
      <p:sp>
        <p:nvSpPr>
          <p:cNvPr id="6" name="Rectangle 34">
            <a:extLst>
              <a:ext uri="{FF2B5EF4-FFF2-40B4-BE49-F238E27FC236}">
                <a16:creationId xmlns:a16="http://schemas.microsoft.com/office/drawing/2014/main" id="{7397D39F-39D8-4FFB-84D7-5BA4F5C16178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D4646CAE-A8B4-443C-8340-A2F2C277DBF9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6C990A68-C4F8-4C1A-B4B4-4E48FC5A2ADF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CCA79269-AA81-4CEF-B706-48D351C98A5A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15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7426243-5877-698D-E381-113CC5DAFB35}"/>
              </a:ext>
            </a:extLst>
          </p:cNvPr>
          <p:cNvSpPr/>
          <p:nvPr/>
        </p:nvSpPr>
        <p:spPr>
          <a:xfrm>
            <a:off x="389078" y="6125477"/>
            <a:ext cx="114138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9999"/>
                </a:solidFill>
                <a:ea typeface="Verdana" panose="020B0604030504040204" pitchFamily="34" charset="0"/>
              </a:rPr>
              <a:t>La percepción de la eficiencia desmejoró en promedio 0.3 puntos de brecha con respecto a la medición del periodo anterior.</a:t>
            </a:r>
          </a:p>
        </p:txBody>
      </p:sp>
    </p:spTree>
    <p:extLst>
      <p:ext uri="{BB962C8B-B14F-4D97-AF65-F5344CB8AC3E}">
        <p14:creationId xmlns:p14="http://schemas.microsoft.com/office/powerpoint/2010/main" val="6289073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91AF71B-C2F1-4E93-ADC9-BB2EB12BF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636" y="284921"/>
            <a:ext cx="2716139" cy="74710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1502638" y="130727"/>
            <a:ext cx="9583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spc="-150" dirty="0">
                <a:solidFill>
                  <a:srgbClr val="5269AE"/>
                </a:solidFill>
              </a:rPr>
              <a:t>Eficiencia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373048" y="1810469"/>
            <a:ext cx="37308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Atributos con oportunidades de mejora</a:t>
            </a:r>
          </a:p>
        </p:txBody>
      </p:sp>
      <p:sp>
        <p:nvSpPr>
          <p:cNvPr id="12" name="Flecha derecha 11"/>
          <p:cNvSpPr/>
          <p:nvPr/>
        </p:nvSpPr>
        <p:spPr>
          <a:xfrm>
            <a:off x="4671629" y="2329849"/>
            <a:ext cx="792088" cy="442933"/>
          </a:xfrm>
          <a:prstGeom prst="rightArrow">
            <a:avLst/>
          </a:prstGeom>
          <a:solidFill>
            <a:srgbClr val="175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Rectángulo 12"/>
          <p:cNvSpPr/>
          <p:nvPr/>
        </p:nvSpPr>
        <p:spPr>
          <a:xfrm>
            <a:off x="5817284" y="1484784"/>
            <a:ext cx="59696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Eficacia y eficiencia administrativa del factor gestión general de la ADRES, con -0,80 puntos de brecha en la vigencia 2021, otorgado por los usuarios y beneficiarios del SGSSS; desmejorando con respecto a la vigencia anterior en 1.53 puntos. </a:t>
            </a:r>
          </a:p>
          <a:p>
            <a:pPr algn="just"/>
            <a:endParaRPr lang="es-CO" sz="20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algn="just"/>
            <a:r>
              <a:rPr lang="es-CO" sz="2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Eficiencia en el manejo de los recursos del SGSSS con -0.30 puntos de brecha, mejorando solamente 0.01 punto con respecto a la vigencia anterior</a:t>
            </a:r>
            <a:endParaRPr lang="es-ES" sz="20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1ECD3863-8999-4A3C-9A66-C80BC8F479F4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34">
            <a:extLst>
              <a:ext uri="{FF2B5EF4-FFF2-40B4-BE49-F238E27FC236}">
                <a16:creationId xmlns:a16="http://schemas.microsoft.com/office/drawing/2014/main" id="{D92FCB9A-989C-4114-A6C0-7FCA6EC1111B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34">
            <a:extLst>
              <a:ext uri="{FF2B5EF4-FFF2-40B4-BE49-F238E27FC236}">
                <a16:creationId xmlns:a16="http://schemas.microsoft.com/office/drawing/2014/main" id="{54B229E0-D5F9-48D9-A127-94E72C913701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11AD3ED6-CACC-407C-852C-685555ADAD70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15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23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91AF71B-C2F1-4E93-ADC9-BB2EB12BF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636" y="284921"/>
            <a:ext cx="2716139" cy="74710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1502638" y="127196"/>
            <a:ext cx="9583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spc="-150" dirty="0">
                <a:solidFill>
                  <a:srgbClr val="5269AE"/>
                </a:solidFill>
              </a:rPr>
              <a:t>Comportamiento indicador Transparencia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51" y="1065607"/>
            <a:ext cx="11639550" cy="481965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43304" y="5903893"/>
            <a:ext cx="114138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009999"/>
                </a:solidFill>
                <a:ea typeface="Verdana" panose="020B0604030504040204" pitchFamily="34" charset="0"/>
              </a:rPr>
              <a:t>La percepción de la transparencia mejoró en promedio 0.3 puntos de brecha con respecto a la medición del periodo anterior.</a:t>
            </a: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826FECCF-F06A-411A-A07A-3A7AB4F46835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34">
            <a:extLst>
              <a:ext uri="{FF2B5EF4-FFF2-40B4-BE49-F238E27FC236}">
                <a16:creationId xmlns:a16="http://schemas.microsoft.com/office/drawing/2014/main" id="{867C01D4-5755-4148-8DC8-ACC63B5AC74B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34">
            <a:extLst>
              <a:ext uri="{FF2B5EF4-FFF2-40B4-BE49-F238E27FC236}">
                <a16:creationId xmlns:a16="http://schemas.microsoft.com/office/drawing/2014/main" id="{F85723E2-945D-447B-B26C-7D7CC9DE7A9C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52C09EDD-DB46-4D92-A5B4-EB466A6A8CFD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15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89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91AF71B-C2F1-4E93-ADC9-BB2EB12BF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636" y="284921"/>
            <a:ext cx="2716139" cy="74710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1401726" y="157133"/>
            <a:ext cx="9583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spc="-150" dirty="0">
                <a:solidFill>
                  <a:srgbClr val="5269AE"/>
                </a:solidFill>
              </a:rPr>
              <a:t>Transparencia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373048" y="2905780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solidFill>
                  <a:srgbClr val="63D6B4"/>
                </a:solidFill>
                <a:latin typeface="Arial"/>
                <a:ea typeface="Verdana" panose="020B0604030504040204" pitchFamily="34" charset="0"/>
              </a:rPr>
              <a:t>Atributos destacados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826993" y="1104302"/>
            <a:ext cx="59696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Transparencia en la liquidación, reconocimiento y pago de presupuestos máximos mejoró 1.23 puntos de brecha </a:t>
            </a:r>
          </a:p>
          <a:p>
            <a:pPr algn="just"/>
            <a:endParaRPr lang="es-CO" sz="20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algn="just"/>
            <a:r>
              <a:rPr lang="es-CO" sz="2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Transparencia en saneamiento financiero SGSSS mejoró 1.09 puntos de brecha </a:t>
            </a:r>
          </a:p>
          <a:p>
            <a:pPr algn="just"/>
            <a:endParaRPr lang="es-CO" sz="20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algn="just"/>
            <a:r>
              <a:rPr lang="es-CO" sz="2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Transparencia en el manejo de los recursos de la SGSSS con 0,13 puntos de brecha, cuya más alta calificación la otorgaron las entidades de gobierno control y gremios, lo cual condujo a una mejora en 0,27 puntos con respecto al año anterior.</a:t>
            </a:r>
            <a:endParaRPr lang="es-ES" sz="20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4671629" y="2965968"/>
            <a:ext cx="792088" cy="442933"/>
          </a:xfrm>
          <a:prstGeom prst="rightArrow">
            <a:avLst/>
          </a:prstGeom>
          <a:solidFill>
            <a:srgbClr val="175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382757" y="5096110"/>
            <a:ext cx="37308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Atributos con oportunidades de mejora</a:t>
            </a:r>
          </a:p>
        </p:txBody>
      </p:sp>
      <p:sp>
        <p:nvSpPr>
          <p:cNvPr id="12" name="Flecha derecha 11"/>
          <p:cNvSpPr/>
          <p:nvPr/>
        </p:nvSpPr>
        <p:spPr>
          <a:xfrm>
            <a:off x="4681338" y="5615490"/>
            <a:ext cx="792088" cy="442933"/>
          </a:xfrm>
          <a:prstGeom prst="rightArrow">
            <a:avLst/>
          </a:prstGeom>
          <a:solidFill>
            <a:srgbClr val="175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Rectángulo 12"/>
          <p:cNvSpPr/>
          <p:nvPr/>
        </p:nvSpPr>
        <p:spPr>
          <a:xfrm>
            <a:off x="5826993" y="5110152"/>
            <a:ext cx="59696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Transparencia en la gestión general de la ADRES con un valor de brecha promedio de -1,17, otorgada por los usuarios y beneficiarios del SGSSS, desmejorando 1.73 puntos de brecha con respecto a la vigencia anterior.</a:t>
            </a:r>
            <a:endParaRPr lang="es-ES" sz="20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</p:txBody>
      </p:sp>
      <p:sp>
        <p:nvSpPr>
          <p:cNvPr id="10" name="Rectangle 34">
            <a:extLst>
              <a:ext uri="{FF2B5EF4-FFF2-40B4-BE49-F238E27FC236}">
                <a16:creationId xmlns:a16="http://schemas.microsoft.com/office/drawing/2014/main" id="{753A7015-4013-4574-B7EE-39EA63191E83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ectangle 34">
            <a:extLst>
              <a:ext uri="{FF2B5EF4-FFF2-40B4-BE49-F238E27FC236}">
                <a16:creationId xmlns:a16="http://schemas.microsoft.com/office/drawing/2014/main" id="{4E515B7E-8AD7-4A19-B098-5DDBFF122C05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34">
            <a:extLst>
              <a:ext uri="{FF2B5EF4-FFF2-40B4-BE49-F238E27FC236}">
                <a16:creationId xmlns:a16="http://schemas.microsoft.com/office/drawing/2014/main" id="{5AD96088-A84D-43C3-A7AD-A6803B8CF3D0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id="{1454E7CC-07CC-41C5-9ECB-BFAB634E149E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15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38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 animBg="1"/>
      <p:bldP spid="11" grpId="0"/>
      <p:bldP spid="12" grpId="0" animBg="1"/>
      <p:bldP spid="1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36AEA2EC-032A-B94E-83FD-052D0D53E0BC}"/>
              </a:ext>
            </a:extLst>
          </p:cNvPr>
          <p:cNvSpPr/>
          <p:nvPr/>
        </p:nvSpPr>
        <p:spPr>
          <a:xfrm rot="5400000">
            <a:off x="716136" y="1347425"/>
            <a:ext cx="4177162" cy="1733474"/>
          </a:xfrm>
          <a:prstGeom prst="rect">
            <a:avLst/>
          </a:prstGeom>
          <a:solidFill>
            <a:srgbClr val="63D6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CD9B6F-A361-784C-A524-88648B9220CF}"/>
              </a:ext>
            </a:extLst>
          </p:cNvPr>
          <p:cNvCxnSpPr>
            <a:cxnSpLocks/>
          </p:cNvCxnSpPr>
          <p:nvPr/>
        </p:nvCxnSpPr>
        <p:spPr>
          <a:xfrm>
            <a:off x="1937981" y="4382546"/>
            <a:ext cx="1733473" cy="0"/>
          </a:xfrm>
          <a:prstGeom prst="line">
            <a:avLst/>
          </a:prstGeom>
          <a:ln w="38100">
            <a:solidFill>
              <a:srgbClr val="63D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A760FAD-C705-F34A-8DCB-F03D4BCB16EE}"/>
              </a:ext>
            </a:extLst>
          </p:cNvPr>
          <p:cNvSpPr txBox="1"/>
          <p:nvPr/>
        </p:nvSpPr>
        <p:spPr>
          <a:xfrm>
            <a:off x="2106731" y="1627946"/>
            <a:ext cx="233404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300" b="0" i="0" u="none" strike="noStrike" kern="1200" cap="none" spc="150" normalizeH="0" baseline="0" noProof="0" dirty="0">
                <a:ln>
                  <a:noFill/>
                </a:ln>
                <a:solidFill>
                  <a:srgbClr val="282D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2F02FA-B825-9946-9466-789777487C6D}"/>
              </a:ext>
            </a:extLst>
          </p:cNvPr>
          <p:cNvSpPr txBox="1"/>
          <p:nvPr/>
        </p:nvSpPr>
        <p:spPr>
          <a:xfrm>
            <a:off x="3746101" y="2128083"/>
            <a:ext cx="83557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5400" b="1" dirty="0">
                <a:solidFill>
                  <a:prstClr val="white"/>
                </a:solidFill>
                <a:latin typeface="Arial" panose="020B0604020202020204"/>
              </a:rPr>
              <a:t>Necesidades y/o expectativas actuales</a:t>
            </a:r>
            <a:endParaRPr kumimoji="0" lang="x-non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43373CCD-F5C5-174B-A20E-C2E0FE53D9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271" y="5893113"/>
            <a:ext cx="2334050" cy="61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961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91AF71B-C2F1-4E93-ADC9-BB2EB12BF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636" y="284921"/>
            <a:ext cx="2716139" cy="74710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07369" y="1199976"/>
            <a:ext cx="115084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Los grupos de valor y de interés de la ADRES coinciden en tener especial interés y expectativa, primordialmente en los siguientes aspectos: </a:t>
            </a:r>
          </a:p>
          <a:p>
            <a:pPr algn="just"/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/>
              <a:t>Procesos, respuestas, pagos y el servicio al cliente sean oportunos, eficientes, eficaces y ágiles.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/>
              <a:t>Ampliar la variedad de las opciones en sistemas de recaudo de los recursos y óptimo funcionamiento de los mismos.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/>
              <a:t>Información clara, consistente y veraz.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/>
              <a:t>Comunicación directa y asertiva.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/>
              <a:t>Mayor interacción entre la ADRES y sus grupos de valor y de interés. Al respecto, de manera particular, las EPS, EOC y EPSS manifiestan tener grandes expectativas en el acompañamiento, socialización y retroalimentación en cuanto a normatividad, tipificación de glosas, manejo de cartera, etc.; señalando como atributos de calidad la buena atención y la oportunidad en estos aspectos.</a:t>
            </a:r>
            <a:endParaRPr lang="es-CO" dirty="0"/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AF01B67C-039B-4521-848D-BDD596FC3AB0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EE7A5E54-090F-45AD-8230-78F31EDAE716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Rectangle 34">
            <a:extLst>
              <a:ext uri="{FF2B5EF4-FFF2-40B4-BE49-F238E27FC236}">
                <a16:creationId xmlns:a16="http://schemas.microsoft.com/office/drawing/2014/main" id="{23938448-0EE6-4D16-938B-52ED3104A11A}"/>
              </a:ext>
            </a:extLst>
          </p:cNvPr>
          <p:cNvSpPr/>
          <p:nvPr/>
        </p:nvSpPr>
        <p:spPr>
          <a:xfrm rot="5400000">
            <a:off x="555819" y="67304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67337C4-A3AB-4C3B-9C1E-DDDC907610C0}"/>
              </a:ext>
            </a:extLst>
          </p:cNvPr>
          <p:cNvSpPr/>
          <p:nvPr/>
        </p:nvSpPr>
        <p:spPr>
          <a:xfrm>
            <a:off x="647660" y="-145700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38">
            <a:extLst>
              <a:ext uri="{FF2B5EF4-FFF2-40B4-BE49-F238E27FC236}">
                <a16:creationId xmlns:a16="http://schemas.microsoft.com/office/drawing/2014/main" id="{F7329175-F765-42C2-8266-B0FB61C11ECB}"/>
              </a:ext>
            </a:extLst>
          </p:cNvPr>
          <p:cNvSpPr txBox="1"/>
          <p:nvPr/>
        </p:nvSpPr>
        <p:spPr>
          <a:xfrm>
            <a:off x="1461130" y="162052"/>
            <a:ext cx="749115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400" b="1" spc="-150" dirty="0">
                <a:solidFill>
                  <a:srgbClr val="5269AE"/>
                </a:solidFill>
              </a:rPr>
              <a:t>Necesidades y/o expectativas actuales</a:t>
            </a:r>
          </a:p>
        </p:txBody>
      </p:sp>
      <p:sp>
        <p:nvSpPr>
          <p:cNvPr id="13" name="Rectangle 34">
            <a:extLst>
              <a:ext uri="{FF2B5EF4-FFF2-40B4-BE49-F238E27FC236}">
                <a16:creationId xmlns:a16="http://schemas.microsoft.com/office/drawing/2014/main" id="{0A440FC1-CA51-43A8-A802-4DBBA0A0E5AE}"/>
              </a:ext>
            </a:extLst>
          </p:cNvPr>
          <p:cNvSpPr/>
          <p:nvPr/>
        </p:nvSpPr>
        <p:spPr>
          <a:xfrm rot="5400000">
            <a:off x="567303" y="54345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34">
            <a:extLst>
              <a:ext uri="{FF2B5EF4-FFF2-40B4-BE49-F238E27FC236}">
                <a16:creationId xmlns:a16="http://schemas.microsoft.com/office/drawing/2014/main" id="{5707FEC3-CBB9-4C57-8B7D-3F0C58B5EA7F}"/>
              </a:ext>
            </a:extLst>
          </p:cNvPr>
          <p:cNvSpPr/>
          <p:nvPr/>
        </p:nvSpPr>
        <p:spPr>
          <a:xfrm rot="5400000">
            <a:off x="568348" y="54774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43D30690-2662-4406-B216-C7955655706E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id="{ECE01F61-5C4C-4A40-BBE1-DABD0EEF73B9}"/>
              </a:ext>
            </a:extLst>
          </p:cNvPr>
          <p:cNvSpPr txBox="1"/>
          <p:nvPr/>
        </p:nvSpPr>
        <p:spPr>
          <a:xfrm>
            <a:off x="702398" y="1038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15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3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32DEF996-1504-4E07-B4C4-2702E67C1359}"/>
              </a:ext>
            </a:extLst>
          </p:cNvPr>
          <p:cNvSpPr/>
          <p:nvPr/>
        </p:nvSpPr>
        <p:spPr>
          <a:xfrm>
            <a:off x="6197853" y="503471"/>
            <a:ext cx="2433334" cy="629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TextBox 36">
            <a:extLst>
              <a:ext uri="{FF2B5EF4-FFF2-40B4-BE49-F238E27FC236}">
                <a16:creationId xmlns:a16="http://schemas.microsoft.com/office/drawing/2014/main" id="{60713DF2-5751-43DC-8C3D-0F7F73EA759A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8" name="TextBox 38">
            <a:extLst>
              <a:ext uri="{FF2B5EF4-FFF2-40B4-BE49-F238E27FC236}">
                <a16:creationId xmlns:a16="http://schemas.microsoft.com/office/drawing/2014/main" id="{80C65251-A647-4E83-98D3-3146AF14DE5B}"/>
              </a:ext>
            </a:extLst>
          </p:cNvPr>
          <p:cNvSpPr txBox="1"/>
          <p:nvPr/>
        </p:nvSpPr>
        <p:spPr>
          <a:xfrm>
            <a:off x="1371644" y="150559"/>
            <a:ext cx="6111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spc="-150" noProof="0" dirty="0">
                <a:solidFill>
                  <a:srgbClr val="5269AE"/>
                </a:solidFill>
                <a:latin typeface="Arial" panose="020B0604020202020204"/>
              </a:rPr>
              <a:t>Grupos de valor de la ADRES</a:t>
            </a:r>
            <a:endParaRPr kumimoji="0" lang="x-none" sz="3600" b="1" i="0" u="none" strike="noStrike" kern="1200" cap="none" spc="-150" normalizeH="0" baseline="0" noProof="0" dirty="0">
              <a:ln>
                <a:noFill/>
              </a:ln>
              <a:solidFill>
                <a:srgbClr val="5269A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" name="Rectangle 34">
            <a:extLst>
              <a:ext uri="{FF2B5EF4-FFF2-40B4-BE49-F238E27FC236}">
                <a16:creationId xmlns:a16="http://schemas.microsoft.com/office/drawing/2014/main" id="{1B7A4F8C-48E9-40AB-8133-E1C55683A8E6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0" name="Straight Connector 35">
            <a:extLst>
              <a:ext uri="{FF2B5EF4-FFF2-40B4-BE49-F238E27FC236}">
                <a16:creationId xmlns:a16="http://schemas.microsoft.com/office/drawing/2014/main" id="{B534CBF8-0660-4F6C-9768-A6D767EFE839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xplosión 2 11"/>
          <p:cNvSpPr/>
          <p:nvPr/>
        </p:nvSpPr>
        <p:spPr>
          <a:xfrm>
            <a:off x="2301676" y="2577839"/>
            <a:ext cx="7538787" cy="365947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r>
              <a:rPr lang="es-CO" dirty="0"/>
              <a:t>Conjuntos de personas naturales y/o jurídicas con características similares que se benefician de los servicios que presta una entidad o que tienen interés en sus actividades.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62" y="2111784"/>
            <a:ext cx="2054911" cy="86477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26" y="3154182"/>
            <a:ext cx="1638343" cy="109430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340" y="5134094"/>
            <a:ext cx="1201713" cy="159226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08" y="3161040"/>
            <a:ext cx="1131100" cy="138371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557" y="1687353"/>
            <a:ext cx="1823412" cy="121467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355808"/>
            <a:ext cx="1809745" cy="135824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66" y="1445824"/>
            <a:ext cx="1920330" cy="128084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16" y="5121049"/>
            <a:ext cx="1557886" cy="116841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565" y="5930228"/>
            <a:ext cx="1905000" cy="419100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9472510" y="4280161"/>
            <a:ext cx="2919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b="1" noProof="0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Entidades y Direcciones Territoriales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1566086" y="984436"/>
            <a:ext cx="44504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b="1" noProof="0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EPS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3937239" y="1028662"/>
            <a:ext cx="44504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b="1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IPS Y PROVEEDORES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7522472" y="1030602"/>
            <a:ext cx="27347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b="1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Afiliados régimen especial y/o de excepción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10293053" y="5391619"/>
            <a:ext cx="1902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b="1" noProof="0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Administradoras SOAT, Operadores chance y planilla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74115" y="6237312"/>
            <a:ext cx="3330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b="1" noProof="0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Conductores y propietarios de vehículos y motos sin SOAT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5159025" y="6289464"/>
            <a:ext cx="2521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b="1" noProof="0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Entidades de gobierno, control y gremios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226755" y="3701334"/>
            <a:ext cx="11455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b="1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CCF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105924" y="1579161"/>
            <a:ext cx="2632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b="1" noProof="0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Usuarios y beneficiarios del SGSSS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35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92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36AEA2EC-032A-B94E-83FD-052D0D53E0BC}"/>
              </a:ext>
            </a:extLst>
          </p:cNvPr>
          <p:cNvSpPr/>
          <p:nvPr/>
        </p:nvSpPr>
        <p:spPr>
          <a:xfrm rot="5400000">
            <a:off x="716136" y="1347425"/>
            <a:ext cx="4177162" cy="1733474"/>
          </a:xfrm>
          <a:prstGeom prst="rect">
            <a:avLst/>
          </a:prstGeom>
          <a:solidFill>
            <a:srgbClr val="63D6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CD9B6F-A361-784C-A524-88648B9220CF}"/>
              </a:ext>
            </a:extLst>
          </p:cNvPr>
          <p:cNvCxnSpPr>
            <a:cxnSpLocks/>
          </p:cNvCxnSpPr>
          <p:nvPr/>
        </p:nvCxnSpPr>
        <p:spPr>
          <a:xfrm>
            <a:off x="1937981" y="4382546"/>
            <a:ext cx="1733473" cy="0"/>
          </a:xfrm>
          <a:prstGeom prst="line">
            <a:avLst/>
          </a:prstGeom>
          <a:ln w="38100">
            <a:solidFill>
              <a:srgbClr val="63D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A760FAD-C705-F34A-8DCB-F03D4BCB16EE}"/>
              </a:ext>
            </a:extLst>
          </p:cNvPr>
          <p:cNvSpPr txBox="1"/>
          <p:nvPr/>
        </p:nvSpPr>
        <p:spPr>
          <a:xfrm>
            <a:off x="2106731" y="1627946"/>
            <a:ext cx="233404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7300" spc="150" dirty="0">
                <a:solidFill>
                  <a:srgbClr val="28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s-ES_tradnl" sz="17300" b="0" i="0" u="none" strike="noStrike" kern="1200" cap="none" spc="150" normalizeH="0" baseline="0" noProof="0" dirty="0">
              <a:ln>
                <a:noFill/>
              </a:ln>
              <a:solidFill>
                <a:srgbClr val="282D5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2F02FA-B825-9946-9466-789777487C6D}"/>
              </a:ext>
            </a:extLst>
          </p:cNvPr>
          <p:cNvSpPr txBox="1"/>
          <p:nvPr/>
        </p:nvSpPr>
        <p:spPr>
          <a:xfrm>
            <a:off x="3746101" y="2128083"/>
            <a:ext cx="83557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5400" b="1" dirty="0">
                <a:solidFill>
                  <a:prstClr val="white"/>
                </a:solidFill>
                <a:latin typeface="Arial" panose="020B0604020202020204"/>
              </a:rPr>
              <a:t>Conclusiones y recomendaciones</a:t>
            </a:r>
            <a:endParaRPr kumimoji="0" lang="x-non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43373CCD-F5C5-174B-A20E-C2E0FE53D9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271" y="5893113"/>
            <a:ext cx="2334050" cy="61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7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91AF71B-C2F1-4E93-ADC9-BB2EB12BF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636" y="284921"/>
            <a:ext cx="2716139" cy="74710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1304358" y="251339"/>
            <a:ext cx="958328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400" b="1" spc="-150" dirty="0">
                <a:solidFill>
                  <a:srgbClr val="5269AE"/>
                </a:solidFill>
              </a:rPr>
              <a:t>Conclusiones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07369" y="1207467"/>
            <a:ext cx="1150840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/>
              <a:t>La calificación general promedio de todos los servicios de la ADRES: -0,51 puntos de brecha, desmejorando en 0,06 puntos con respecto a la calificación promedio consolidada obtenida en la vigencia anterior. Impacto en el objetivo de la política de mejoramiento continuo: </a:t>
            </a:r>
            <a:r>
              <a:rPr lang="es-ES" sz="1600" b="1" i="1" dirty="0"/>
              <a:t>“Mejorar la percepción de los grupos de valor de la ADRES frente a los atributos de calidad de los productos y servicios que presta la entidad”.</a:t>
            </a:r>
          </a:p>
          <a:p>
            <a:pPr algn="just"/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/>
              <a:t>Las entidades de gobierno, de control y gremios otorgaron las mejores calificaciones a la transparencia.  </a:t>
            </a:r>
          </a:p>
          <a:p>
            <a:pPr algn="just"/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/>
              <a:t>El grupo de valor del que se percibe mayor satisfacción con los servicios brindados son las Administradoras SOAT y Operadores de Planilla, Chance y juegos de azar, con un resultado promedio de brecha positiva de 0,02, reflejando el cumplimiento de sus expectativas.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/>
              <a:t>Las entidades de Control, de Gobierno y Gremios representan el mayor desafío para la ADRES en cuanto al mejoramiento de su percepción en el cumplimiento de sus requisitos y expectativas a nivel general, dado que el resultado promedio de su evaluación fue de -0,68 puntos de brecha.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/>
              <a:t>En promedio el 70,5% de los grupos de valor y de interés encuestados considera que la ADRES cumple con su objeto misional y aporte a la sostenibilidad financiera del SGSSS; siendo los usuarios y beneficiarios del SGSSS los que mejor percepción tienen al respecto, y las entidades de gobierno, control y gremios aquellos con la percepción más baja.</a:t>
            </a:r>
          </a:p>
          <a:p>
            <a:pPr algn="just"/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/>
              <a:t>El 43% de las entidades y direcciones territoriales que respondieron la encuesta y el 58% de los usuarios y beneficiarios del SGSSS encuestados considera que la atención telefónica y virtual a sus PQRSD es suficiente, cumpliendo las expectativas manifestadas por estos últimos grupos de valor en la vigencia anterior.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O" sz="1600" dirty="0"/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F904A3B3-43C1-4AD5-AA68-0578584C5B8D}"/>
              </a:ext>
            </a:extLst>
          </p:cNvPr>
          <p:cNvSpPr/>
          <p:nvPr/>
        </p:nvSpPr>
        <p:spPr>
          <a:xfrm rot="5400000">
            <a:off x="555819" y="67304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7C0A555A-A315-47B0-8E92-ED8D1E973419}"/>
              </a:ext>
            </a:extLst>
          </p:cNvPr>
          <p:cNvSpPr/>
          <p:nvPr/>
        </p:nvSpPr>
        <p:spPr>
          <a:xfrm rot="5400000">
            <a:off x="567303" y="54345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34">
            <a:extLst>
              <a:ext uri="{FF2B5EF4-FFF2-40B4-BE49-F238E27FC236}">
                <a16:creationId xmlns:a16="http://schemas.microsoft.com/office/drawing/2014/main" id="{540C1169-C09A-4BA1-88D0-EA8ED29AC684}"/>
              </a:ext>
            </a:extLst>
          </p:cNvPr>
          <p:cNvSpPr/>
          <p:nvPr/>
        </p:nvSpPr>
        <p:spPr>
          <a:xfrm rot="5400000">
            <a:off x="568348" y="54774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27E2C361-07F2-42E6-A2A0-D2BC389C74CD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601A0B49-46B3-461E-812F-22ED06ADD6FF}"/>
              </a:ext>
            </a:extLst>
          </p:cNvPr>
          <p:cNvSpPr txBox="1"/>
          <p:nvPr/>
        </p:nvSpPr>
        <p:spPr>
          <a:xfrm>
            <a:off x="702398" y="1038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15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7782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91AF71B-C2F1-4E93-ADC9-BB2EB12BF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636" y="284921"/>
            <a:ext cx="2716139" cy="74710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07369" y="1375341"/>
            <a:ext cx="115084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Establecer y documentar en EUREKA acciones de mejora para aumentar la percepción de los grupos de valor e interés frente a:</a:t>
            </a:r>
          </a:p>
          <a:p>
            <a:pPr algn="just"/>
            <a:endParaRPr lang="es-CO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Los atributos de calidad y servicios que desmejoraron en la evaluación de sus atributos de calidad del 2021 con respecto a la del 2020, mencionados este informe de manera puntual.</a:t>
            </a:r>
          </a:p>
          <a:p>
            <a:pPr algn="just"/>
            <a:endParaRPr lang="es-CO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Los atributos de calidad del factor: Gestión de la ADRES, en especial en la eficiencia y transparencia.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Los atributos de información y comunicación que impactan en el cumplimiento de la política de participación ciudadana: disponibilidad de información agregada para consulta en la página Web; claridad, oportunidad y profundidad de las respuestas a PQRSD y oportunidad en la comunicación de la ADRES con los grupos de valor e interés.</a:t>
            </a:r>
          </a:p>
          <a:p>
            <a:pPr algn="just"/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Atención telefónica y virtual de PQRSD.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Divulgación del cumplimiento del objeto misional de la ADRES y su aporte a la sostenibilidad financiera del SGSSS.</a:t>
            </a:r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981FA9C-09F0-4A9B-BB7A-214356BB93DE}"/>
              </a:ext>
            </a:extLst>
          </p:cNvPr>
          <p:cNvSpPr/>
          <p:nvPr/>
        </p:nvSpPr>
        <p:spPr>
          <a:xfrm>
            <a:off x="1304358" y="251339"/>
            <a:ext cx="958328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400" b="1" spc="-150" dirty="0">
                <a:solidFill>
                  <a:srgbClr val="5269AE"/>
                </a:solidFill>
              </a:rPr>
              <a:t>Recomendaciones</a:t>
            </a: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91374DD2-786A-4855-B6A9-7AC1C835DA6D}"/>
              </a:ext>
            </a:extLst>
          </p:cNvPr>
          <p:cNvSpPr/>
          <p:nvPr/>
        </p:nvSpPr>
        <p:spPr>
          <a:xfrm rot="5400000">
            <a:off x="555819" y="67304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34">
            <a:extLst>
              <a:ext uri="{FF2B5EF4-FFF2-40B4-BE49-F238E27FC236}">
                <a16:creationId xmlns:a16="http://schemas.microsoft.com/office/drawing/2014/main" id="{DA9E7F21-7CD3-4220-9023-9036D28B9BCB}"/>
              </a:ext>
            </a:extLst>
          </p:cNvPr>
          <p:cNvSpPr/>
          <p:nvPr/>
        </p:nvSpPr>
        <p:spPr>
          <a:xfrm rot="5400000">
            <a:off x="567303" y="54345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34">
            <a:extLst>
              <a:ext uri="{FF2B5EF4-FFF2-40B4-BE49-F238E27FC236}">
                <a16:creationId xmlns:a16="http://schemas.microsoft.com/office/drawing/2014/main" id="{FDD967F1-EA42-46CA-9C1A-FB58C7D1B65A}"/>
              </a:ext>
            </a:extLst>
          </p:cNvPr>
          <p:cNvSpPr/>
          <p:nvPr/>
        </p:nvSpPr>
        <p:spPr>
          <a:xfrm rot="5400000">
            <a:off x="568348" y="54774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550002C7-017A-4A89-A792-A94C7AED1E3C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735F9074-0CDA-455E-87FF-1A0E1CFD6F86}"/>
              </a:ext>
            </a:extLst>
          </p:cNvPr>
          <p:cNvSpPr txBox="1"/>
          <p:nvPr/>
        </p:nvSpPr>
        <p:spPr>
          <a:xfrm>
            <a:off x="702398" y="1038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15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E8886C9-BD6D-4879-9928-6932BDF7A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6" y="-1"/>
            <a:ext cx="12123110" cy="68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1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36AEA2EC-032A-B94E-83FD-052D0D53E0BC}"/>
              </a:ext>
            </a:extLst>
          </p:cNvPr>
          <p:cNvSpPr/>
          <p:nvPr/>
        </p:nvSpPr>
        <p:spPr>
          <a:xfrm rot="5400000">
            <a:off x="368486" y="1569494"/>
            <a:ext cx="4572005" cy="1433017"/>
          </a:xfrm>
          <a:prstGeom prst="rect">
            <a:avLst/>
          </a:prstGeom>
          <a:solidFill>
            <a:srgbClr val="63D6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CD9B6F-A361-784C-A524-88648B9220CF}"/>
              </a:ext>
            </a:extLst>
          </p:cNvPr>
          <p:cNvCxnSpPr>
            <a:cxnSpLocks/>
          </p:cNvCxnSpPr>
          <p:nvPr/>
        </p:nvCxnSpPr>
        <p:spPr>
          <a:xfrm>
            <a:off x="1937981" y="4382546"/>
            <a:ext cx="1433016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A760FAD-C705-F34A-8DCB-F03D4BCB16EE}"/>
              </a:ext>
            </a:extLst>
          </p:cNvPr>
          <p:cNvSpPr txBox="1"/>
          <p:nvPr/>
        </p:nvSpPr>
        <p:spPr>
          <a:xfrm>
            <a:off x="1856093" y="2051700"/>
            <a:ext cx="106451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7300" spc="150" dirty="0">
                <a:solidFill>
                  <a:srgbClr val="28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s-ES_tradnl" sz="17300" b="0" i="0" u="none" strike="noStrike" kern="1200" cap="none" spc="150" normalizeH="0" baseline="0" noProof="0" dirty="0">
              <a:ln>
                <a:noFill/>
              </a:ln>
              <a:solidFill>
                <a:srgbClr val="282D5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2F02FA-B825-9946-9466-789777487C6D}"/>
              </a:ext>
            </a:extLst>
          </p:cNvPr>
          <p:cNvSpPr txBox="1"/>
          <p:nvPr/>
        </p:nvSpPr>
        <p:spPr>
          <a:xfrm>
            <a:off x="3695480" y="2443554"/>
            <a:ext cx="7695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000" b="1" noProof="0" dirty="0">
                <a:solidFill>
                  <a:prstClr val="white"/>
                </a:solidFill>
                <a:latin typeface="Arial" panose="020B0604020202020204"/>
              </a:rPr>
              <a:t>Participación de los grupos de valor en el diligenciamiento de la encuesta de percepción</a:t>
            </a:r>
            <a:endParaRPr kumimoji="0" lang="x-none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7B8E29-71AD-B54B-BE66-A562918749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271" y="5893113"/>
            <a:ext cx="2334050" cy="61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03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716" y="243430"/>
            <a:ext cx="2340000" cy="6201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32DEF996-1504-4E07-B4C4-2702E67C1359}"/>
              </a:ext>
            </a:extLst>
          </p:cNvPr>
          <p:cNvSpPr/>
          <p:nvPr/>
        </p:nvSpPr>
        <p:spPr>
          <a:xfrm>
            <a:off x="6197853" y="503471"/>
            <a:ext cx="2433334" cy="629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TextBox 36">
            <a:extLst>
              <a:ext uri="{FF2B5EF4-FFF2-40B4-BE49-F238E27FC236}">
                <a16:creationId xmlns:a16="http://schemas.microsoft.com/office/drawing/2014/main" id="{60713DF2-5751-43DC-8C3D-0F7F73EA759A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8" name="TextBox 38">
            <a:extLst>
              <a:ext uri="{FF2B5EF4-FFF2-40B4-BE49-F238E27FC236}">
                <a16:creationId xmlns:a16="http://schemas.microsoft.com/office/drawing/2014/main" id="{80C65251-A647-4E83-98D3-3146AF14DE5B}"/>
              </a:ext>
            </a:extLst>
          </p:cNvPr>
          <p:cNvSpPr txBox="1"/>
          <p:nvPr/>
        </p:nvSpPr>
        <p:spPr>
          <a:xfrm>
            <a:off x="1380476" y="-47668"/>
            <a:ext cx="7371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spc="-150" noProof="0" dirty="0">
                <a:solidFill>
                  <a:srgbClr val="63D6B4"/>
                </a:solidFill>
                <a:latin typeface="Arial" panose="020B0604020202020204"/>
              </a:rPr>
              <a:t>Participación de los grupos de valor en la encuesta de percepción</a:t>
            </a:r>
            <a:endParaRPr kumimoji="0" lang="x-none" sz="3200" b="1" i="0" u="none" strike="noStrike" kern="1200" cap="none" spc="-150" normalizeH="0" baseline="0" noProof="0" dirty="0">
              <a:ln>
                <a:noFill/>
              </a:ln>
              <a:solidFill>
                <a:srgbClr val="63D6B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" name="Rectangle 34">
            <a:extLst>
              <a:ext uri="{FF2B5EF4-FFF2-40B4-BE49-F238E27FC236}">
                <a16:creationId xmlns:a16="http://schemas.microsoft.com/office/drawing/2014/main" id="{1B7A4F8C-48E9-40AB-8133-E1C55683A8E6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63D6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0" name="Straight Connector 35">
            <a:extLst>
              <a:ext uri="{FF2B5EF4-FFF2-40B4-BE49-F238E27FC236}">
                <a16:creationId xmlns:a16="http://schemas.microsoft.com/office/drawing/2014/main" id="{B534CBF8-0660-4F6C-9768-A6D767EFE839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63D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A1813E43-5000-491B-BEDE-6A606B0A1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063435"/>
              </p:ext>
            </p:extLst>
          </p:nvPr>
        </p:nvGraphicFramePr>
        <p:xfrm>
          <a:off x="1798236" y="1414669"/>
          <a:ext cx="6478017" cy="468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58669253"/>
                    </a:ext>
                  </a:extLst>
                </a:gridCol>
                <a:gridCol w="2414017">
                  <a:extLst>
                    <a:ext uri="{9D8B030D-6E8A-4147-A177-3AD203B41FA5}">
                      <a16:colId xmlns:a16="http://schemas.microsoft.com/office/drawing/2014/main" val="25210939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Grupo de valor o interés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% participación en el diligenciamiento de la encuesta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28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Administradoras SOAT y operadores de chance y planilla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761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Entidades y Direcciones Territoriales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768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EPS y EOC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20.5%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458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3.1%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85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CCF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43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Afiliados régimen especial y/o excepción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6.9%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36994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s-CO" dirty="0"/>
                        <a:t>Usuarios y beneficiarios del SGSSS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45639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s-CO" dirty="0"/>
                        <a:t>Entidades de Gobierno, Control y Gremios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12.5%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565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038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36AEA2EC-032A-B94E-83FD-052D0D53E0BC}"/>
              </a:ext>
            </a:extLst>
          </p:cNvPr>
          <p:cNvSpPr/>
          <p:nvPr/>
        </p:nvSpPr>
        <p:spPr>
          <a:xfrm rot="5400000">
            <a:off x="368486" y="1569494"/>
            <a:ext cx="4572005" cy="1433017"/>
          </a:xfrm>
          <a:prstGeom prst="rect">
            <a:avLst/>
          </a:prstGeom>
          <a:solidFill>
            <a:srgbClr val="63D6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CD9B6F-A361-784C-A524-88648B9220CF}"/>
              </a:ext>
            </a:extLst>
          </p:cNvPr>
          <p:cNvCxnSpPr>
            <a:cxnSpLocks/>
          </p:cNvCxnSpPr>
          <p:nvPr/>
        </p:nvCxnSpPr>
        <p:spPr>
          <a:xfrm>
            <a:off x="1937981" y="4382546"/>
            <a:ext cx="1433016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A760FAD-C705-F34A-8DCB-F03D4BCB16EE}"/>
              </a:ext>
            </a:extLst>
          </p:cNvPr>
          <p:cNvSpPr txBox="1"/>
          <p:nvPr/>
        </p:nvSpPr>
        <p:spPr>
          <a:xfrm>
            <a:off x="1937981" y="2051700"/>
            <a:ext cx="106451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7300" spc="150" dirty="0">
                <a:solidFill>
                  <a:srgbClr val="28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s-ES_tradnl" sz="17300" b="0" i="0" u="none" strike="noStrike" kern="1200" cap="none" spc="150" normalizeH="0" baseline="0" noProof="0" dirty="0">
              <a:ln>
                <a:noFill/>
              </a:ln>
              <a:solidFill>
                <a:srgbClr val="282D5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2F02FA-B825-9946-9466-789777487C6D}"/>
              </a:ext>
            </a:extLst>
          </p:cNvPr>
          <p:cNvSpPr txBox="1"/>
          <p:nvPr/>
        </p:nvSpPr>
        <p:spPr>
          <a:xfrm>
            <a:off x="3518199" y="2889477"/>
            <a:ext cx="8835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400" b="1" noProof="0" dirty="0">
                <a:solidFill>
                  <a:prstClr val="white"/>
                </a:solidFill>
                <a:latin typeface="Arial" panose="020B0604020202020204"/>
              </a:rPr>
              <a:t>Metodología de medición</a:t>
            </a:r>
            <a:endParaRPr kumimoji="0" lang="x-non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7B8E29-71AD-B54B-BE66-A562918749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271" y="5893113"/>
            <a:ext cx="2334050" cy="61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0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040" y="483994"/>
            <a:ext cx="2340000" cy="6201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32DEF996-1504-4E07-B4C4-2702E67C1359}"/>
              </a:ext>
            </a:extLst>
          </p:cNvPr>
          <p:cNvSpPr/>
          <p:nvPr/>
        </p:nvSpPr>
        <p:spPr>
          <a:xfrm>
            <a:off x="6197853" y="503471"/>
            <a:ext cx="2433334" cy="629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TextBox 36">
            <a:extLst>
              <a:ext uri="{FF2B5EF4-FFF2-40B4-BE49-F238E27FC236}">
                <a16:creationId xmlns:a16="http://schemas.microsoft.com/office/drawing/2014/main" id="{60713DF2-5751-43DC-8C3D-0F7F73EA759A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8" name="TextBox 38">
            <a:extLst>
              <a:ext uri="{FF2B5EF4-FFF2-40B4-BE49-F238E27FC236}">
                <a16:creationId xmlns:a16="http://schemas.microsoft.com/office/drawing/2014/main" id="{80C65251-A647-4E83-98D3-3146AF14DE5B}"/>
              </a:ext>
            </a:extLst>
          </p:cNvPr>
          <p:cNvSpPr txBox="1"/>
          <p:nvPr/>
        </p:nvSpPr>
        <p:spPr>
          <a:xfrm>
            <a:off x="1371644" y="150559"/>
            <a:ext cx="5282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spc="-150" noProof="0" dirty="0">
                <a:solidFill>
                  <a:srgbClr val="5269AE"/>
                </a:solidFill>
                <a:latin typeface="Arial" panose="020B0604020202020204"/>
              </a:rPr>
              <a:t>Metodología de medición</a:t>
            </a:r>
            <a:endParaRPr kumimoji="0" lang="x-none" sz="3600" b="1" i="0" u="none" strike="noStrike" kern="1200" cap="none" spc="-150" normalizeH="0" baseline="0" noProof="0" dirty="0">
              <a:ln>
                <a:noFill/>
              </a:ln>
              <a:solidFill>
                <a:srgbClr val="5269A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" name="Rectangle 34">
            <a:extLst>
              <a:ext uri="{FF2B5EF4-FFF2-40B4-BE49-F238E27FC236}">
                <a16:creationId xmlns:a16="http://schemas.microsoft.com/office/drawing/2014/main" id="{1B7A4F8C-48E9-40AB-8133-E1C55683A8E6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0" name="Straight Connector 35">
            <a:extLst>
              <a:ext uri="{FF2B5EF4-FFF2-40B4-BE49-F238E27FC236}">
                <a16:creationId xmlns:a16="http://schemas.microsoft.com/office/drawing/2014/main" id="{B534CBF8-0660-4F6C-9768-A6D767EFE839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4876833" y="1527975"/>
            <a:ext cx="69771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rgbClr val="63D6B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Atributos de calidad de cada servicio o factor de valor que presta la entidad en relación a oportunidad, claridad, precisión, agilidad, transparencia, eficiencia, entre otros…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559496" y="4626010"/>
            <a:ext cx="101531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Variables: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Importancia del servicio para el grupo de valor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Percepción del cumplimiento de calidad de cada atributo para cada servicio 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673"/>
            <a:ext cx="4295800" cy="3221850"/>
          </a:xfrm>
          <a:prstGeom prst="rect">
            <a:avLst/>
          </a:prstGeom>
        </p:spPr>
      </p:pic>
      <p:sp>
        <p:nvSpPr>
          <p:cNvPr id="15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7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ACBB6EE81A4534CA5FE36B5B3B15715" ma:contentTypeVersion="1" ma:contentTypeDescription="Crear nuevo documento." ma:contentTypeScope="" ma:versionID="eb443bdd634eee367a6186f623048939">
  <xsd:schema xmlns:xsd="http://www.w3.org/2001/XMLSchema" xmlns:xs="http://www.w3.org/2001/XMLSchema" xmlns:p="http://schemas.microsoft.com/office/2006/metadata/properties" xmlns:ns2="5b63cd12-9a8a-4e54-be72-90651e442c90" targetNamespace="http://schemas.microsoft.com/office/2006/metadata/properties" ma:root="true" ma:fieldsID="cd923ebe7d0f3e1343b9ab0c8da9f6a3" ns2:_="">
    <xsd:import namespace="5b63cd12-9a8a-4e54-be72-90651e442c90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3cd12-9a8a-4e54-be72-90651e442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F719F4-19D5-42CF-8220-4C3C472365A4}"/>
</file>

<file path=customXml/itemProps2.xml><?xml version="1.0" encoding="utf-8"?>
<ds:datastoreItem xmlns:ds="http://schemas.openxmlformats.org/officeDocument/2006/customXml" ds:itemID="{E8952C0D-A74D-4680-852F-A80AA756FB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9BAC5C-E137-479E-BA76-19D855E1BAEB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18f1ede3-c79f-4b18-86e8-fa52fb4051ab"/>
    <ds:schemaRef ds:uri="b6ffa33c-ef5c-46eb-adc1-9e1f10e2962b"/>
    <ds:schemaRef ds:uri="http://schemas.microsoft.com/office/2006/metadata/properties"/>
    <ds:schemaRef ds:uri="http://purl.org/dc/terms/"/>
    <ds:schemaRef ds:uri="06a7c5f5-b4bc-47c5-a865-2dccd31d4dd4"/>
    <ds:schemaRef ds:uri="d36268e0-939d-4ded-8e2b-9bc6dd16ed5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16492</TotalTime>
  <Words>3028</Words>
  <Application>Microsoft Office PowerPoint</Application>
  <PresentationFormat>Widescreen</PresentationFormat>
  <Paragraphs>516</Paragraphs>
  <Slides>53</Slides>
  <Notes>9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Lina Jimena Ocampo Arias</cp:lastModifiedBy>
  <cp:revision>447</cp:revision>
  <dcterms:created xsi:type="dcterms:W3CDTF">2020-10-11T00:37:01Z</dcterms:created>
  <dcterms:modified xsi:type="dcterms:W3CDTF">2023-03-13T21:28:11Z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0x0101003ACBB6EE81A4534CA5FE36B5B3B15715</vt:lpwstr>
  </property>
</Properties>
</file>